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8" r:id="rId3"/>
    <p:sldId id="261" r:id="rId4"/>
    <p:sldId id="283" r:id="rId5"/>
    <p:sldId id="280" r:id="rId6"/>
    <p:sldId id="281" r:id="rId7"/>
    <p:sldId id="257" r:id="rId8"/>
    <p:sldId id="285" r:id="rId9"/>
    <p:sldId id="273" r:id="rId10"/>
    <p:sldId id="274" r:id="rId11"/>
    <p:sldId id="276" r:id="rId12"/>
    <p:sldId id="278" r:id="rId13"/>
    <p:sldId id="279" r:id="rId14"/>
    <p:sldId id="284" r:id="rId15"/>
    <p:sldId id="265" r:id="rId16"/>
    <p:sldId id="263" r:id="rId17"/>
    <p:sldId id="288" r:id="rId18"/>
    <p:sldId id="264" r:id="rId19"/>
    <p:sldId id="286" r:id="rId20"/>
    <p:sldId id="267" r:id="rId21"/>
    <p:sldId id="268" r:id="rId22"/>
    <p:sldId id="289" r:id="rId23"/>
    <p:sldId id="270" r:id="rId24"/>
    <p:sldId id="27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60375-92A2-4AC5-8E14-C707DC254189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26A7-FC34-4BC0-B6B6-E5AE0359AF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A7906-F742-4C50-8E2B-8E2988318901}" type="slidenum">
              <a:rPr lang="en-CA" smtClean="0">
                <a:latin typeface="Arial" pitchFamily="34" charset="0"/>
              </a:rPr>
              <a:pPr/>
              <a:t>11</a:t>
            </a:fld>
            <a:endParaRPr lang="en-CA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DC03-FAFA-46AE-A3DC-45269E43AF70}" type="datetimeFigureOut">
              <a:rPr lang="en-CA" smtClean="0"/>
              <a:pPr/>
              <a:t>2016-12-31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8F8E8A-F757-4091-A7B7-FB581B4C52E2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61456"/>
          </a:xfrm>
        </p:spPr>
        <p:txBody>
          <a:bodyPr/>
          <a:lstStyle/>
          <a:p>
            <a:pPr lvl="1"/>
            <a:br>
              <a:rPr lang="en-CA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/>
          </a:bodyPr>
          <a:lstStyle/>
          <a:p>
            <a:pPr algn="ctr"/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CA" sz="4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4800" dirty="0">
                <a:latin typeface="Arial" pitchFamily="34" charset="0"/>
                <a:cs typeface="Arial" pitchFamily="34" charset="0"/>
              </a:rPr>
              <a:t>EFFECTIVE MENTORING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 Updated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63691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CA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Eastern Canada and Caribbean District</a:t>
            </a:r>
          </a:p>
          <a:p>
            <a:pPr algn="ctr"/>
            <a:r>
              <a:rPr lang="en-CA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of Kiwanis International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76" y="1044457"/>
            <a:ext cx="1960240" cy="1960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5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37541"/>
              </p:ext>
            </p:extLst>
          </p:nvPr>
        </p:nvGraphicFramePr>
        <p:xfrm>
          <a:off x="304800" y="764704"/>
          <a:ext cx="8534400" cy="528383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8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Year of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Kiwanis International President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2016/2017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Jane Erickson–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Nebraska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2017/2018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James Rochford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– Illinois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2018/2019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Florencio C. Lat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Manilia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2019/2020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 be elected at International Convention in Paris, June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67682"/>
              </p:ext>
            </p:extLst>
          </p:nvPr>
        </p:nvGraphicFramePr>
        <p:xfrm>
          <a:off x="179512" y="476672"/>
          <a:ext cx="8731696" cy="522179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Year of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Eastern Canada and the Caribbean District Governor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2016/2017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Phil Rossy -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Kiwanis Club of Ottawa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2017/2018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Bobby Moo Young –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Kiwanis Club of Montego Freeport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2018/2019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Melford</a:t>
                      </a: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Clarke </a:t>
                      </a:r>
                      <a:r>
                        <a:rPr kumimoji="0" lang="en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– Kiwanis Club of Nassau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2019/2020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 be elected at District Convention in Ottawa, May 2017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26417"/>
              </p:ext>
            </p:extLst>
          </p:nvPr>
        </p:nvGraphicFramePr>
        <p:xfrm>
          <a:off x="395536" y="1066800"/>
          <a:ext cx="8443664" cy="3956876"/>
        </p:xfrm>
        <a:graphic>
          <a:graphicData uri="http://schemas.openxmlformats.org/drawingml/2006/table">
            <a:tbl>
              <a:tblPr/>
              <a:tblGrid>
                <a:gridCol w="196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Year of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Lieutenant Governor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Your Division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2016/2017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Current LG (insert name)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2017/2018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Current LG-elect (insert name)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2018/2019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 be elected at your division’s 2017 spring DCM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69266"/>
              </p:ext>
            </p:extLst>
          </p:nvPr>
        </p:nvGraphicFramePr>
        <p:xfrm>
          <a:off x="323528" y="1196750"/>
          <a:ext cx="8496944" cy="5070801"/>
        </p:xfrm>
        <a:graphic>
          <a:graphicData uri="http://schemas.openxmlformats.org/drawingml/2006/table">
            <a:tbl>
              <a:tblPr/>
              <a:tblGrid>
                <a:gridCol w="204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Year of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President of Your Club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2016/2017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of President </a:t>
                      </a:r>
                      <a:r>
                        <a:rPr kumimoji="0" lang="en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(insert name)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2017/2018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of President-elect </a:t>
                      </a:r>
                      <a:r>
                        <a:rPr kumimoji="0" lang="en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(insert name)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2018/2019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of Vice President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(insert name)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(if this position exists according to club by-laws)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Mentoring Your Successor</a:t>
            </a:r>
          </a:p>
        </p:txBody>
      </p:sp>
      <p:pic>
        <p:nvPicPr>
          <p:cNvPr id="31746" name="Picture 2" descr="C:\Users\Joanne\AppData\Local\Microsoft\Windows\Temporary Internet Files\Content.IE5\Y7B3Q8DP\MC90015788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240360" cy="428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896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CA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48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Be a positive role model. </a:t>
            </a:r>
          </a:p>
          <a:p>
            <a:pPr lvl="0">
              <a:buFont typeface="Arial" pitchFamily="34" charset="0"/>
              <a:buChar char="•"/>
            </a:pPr>
            <a:endParaRPr lang="en-CA" sz="48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CA" sz="4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Review the current job description of the position and arrange to have it updated if necessary in accordance with protocols.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C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2008916"/>
            <a:ext cx="91440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/>
            <a:endParaRPr lang="en-CA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CA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CA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CA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CA" sz="48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CA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48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Connect with your successor as soon as they are elected or appointed to their new position.</a:t>
            </a:r>
          </a:p>
          <a:p>
            <a:pPr lvl="0">
              <a:buFont typeface="Arial" pitchFamily="34" charset="0"/>
              <a:buChar char="•"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CA" sz="4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Know the date your successor will assume their role in accordance with the prescribed succession planning.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pPr algn="ctr"/>
            <a:r>
              <a:rPr lang="en-CA" dirty="0"/>
              <a:t>Effective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536504" cy="44348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sz="44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Support your successor before and after they assume their new position. </a:t>
            </a:r>
          </a:p>
          <a:p>
            <a:endParaRPr lang="en-CA" dirty="0"/>
          </a:p>
        </p:txBody>
      </p:sp>
      <p:pic>
        <p:nvPicPr>
          <p:cNvPr id="35850" name="Picture 10" descr="C:\Users\Joanne\AppData\Local\Microsoft\Windows\Temporary Internet Files\Content.IE5\ZTW1MSDF\MC9002500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80411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1429771"/>
            <a:ext cx="8964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Meet with your successor regularly to discuss the role and responsibilities of the position;  review the job description well in advance of the start date in their new role.</a:t>
            </a:r>
            <a:endParaRPr kumimoji="0" lang="en-CA" sz="4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en-CA" dirty="0"/>
              <a:t> Effective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608512" cy="44348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sz="44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Develop a positive, respectful working relationship with your successor.</a:t>
            </a:r>
            <a:endParaRPr lang="en-CA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  <p:pic>
        <p:nvPicPr>
          <p:cNvPr id="33794" name="Picture 2" descr="C:\Users\Joanne\AppData\Local\Microsoft\Windows\Temporary Internet Files\Content.IE5\YDRT7TNL\MC90023122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811509" cy="3996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Autofit/>
          </a:bodyPr>
          <a:lstStyle/>
          <a:p>
            <a:r>
              <a:rPr lang="en-CA" sz="4400" dirty="0">
                <a:latin typeface="Arial" pitchFamily="34" charset="0"/>
                <a:cs typeface="Arial" pitchFamily="34" charset="0"/>
              </a:rPr>
              <a:t>	What is a “mentor”?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44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CA" sz="4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4400" dirty="0">
                <a:latin typeface="Arial" pitchFamily="34" charset="0"/>
                <a:cs typeface="Arial" pitchFamily="34" charset="0"/>
              </a:rPr>
              <a:t>	An experienced person in a company, organization, college, or school who trains and counsels those new to a situation or position. 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1018781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 honest about the time commitment involved.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CA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 honest about challenges or concerns you are aware of related to the position. No surprises!</a:t>
            </a:r>
            <a:endParaRPr kumimoji="0" lang="en-CA" sz="4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" y="24208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A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Be open to your successor</a:t>
            </a: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new ideas; we do not always have to do things the same way.</a:t>
            </a:r>
            <a:endParaRPr kumimoji="0" lang="en-CA" sz="48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Joanne\AppData\Local\Microsoft\Windows\Temporary Internet Files\Content.IE5\QXO0ZZOX\MC9004352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0"/>
            <a:ext cx="2736304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4038600" cy="4434840"/>
          </a:xfrm>
        </p:spPr>
        <p:txBody>
          <a:bodyPr/>
          <a:lstStyle/>
          <a:p>
            <a:pPr lvl="0">
              <a:buNone/>
            </a:pPr>
            <a:r>
              <a:rPr lang="en-CA" sz="4800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</a:p>
          <a:p>
            <a:pPr lvl="0">
              <a:buNone/>
            </a:pPr>
            <a:r>
              <a:rPr lang="en-CA" sz="4800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Motivate with positive                 feedback.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3"/>
            <a:ext cx="4038600" cy="3718012"/>
          </a:xfrm>
        </p:spPr>
        <p:txBody>
          <a:bodyPr/>
          <a:lstStyle/>
          <a:p>
            <a:pPr lvl="0">
              <a:buNone/>
            </a:pPr>
            <a:r>
              <a:rPr lang="en-CA" sz="48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r>
              <a:rPr lang="en-CA" sz="48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Guide with thoughtful             feedback.</a:t>
            </a:r>
            <a:endParaRPr lang="en-CA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  <p:pic>
        <p:nvPicPr>
          <p:cNvPr id="36866" name="Picture 2" descr="C:\Users\Joanne\AppData\Local\Microsoft\Windows\Temporary Internet Files\Content.IE5\Y7B3Q8DP\MC90044132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2626608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791557"/>
            <a:ext cx="471601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Be respectful of the time it may take your successor to learn the duties of the position</a:t>
            </a:r>
            <a:r>
              <a:rPr kumimoji="0" lang="en-CA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CA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692696"/>
            <a:ext cx="3529890" cy="55417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956" y="134076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great mentor strives to help their successor surpass their own success.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140968"/>
            <a:ext cx="3243353" cy="34506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856895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9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Questions? </a:t>
            </a:r>
          </a:p>
          <a:p>
            <a:endParaRPr lang="en-CA" sz="49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49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Comments?</a:t>
            </a:r>
          </a:p>
          <a:p>
            <a:endParaRPr lang="en-CA" sz="49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49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Additional Ideas?</a:t>
            </a:r>
          </a:p>
        </p:txBody>
      </p:sp>
      <p:pic>
        <p:nvPicPr>
          <p:cNvPr id="37892" name="Picture 4" descr="C:\Users\Joanne\AppData\Local\Microsoft\Windows\Temporary Internet Files\Content.IE5\Y7B3Q8DP\MC9003269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pitchFamily="34" charset="0"/>
                <a:cs typeface="Arial" pitchFamily="34" charset="0"/>
              </a:rPr>
              <a:t>Why is mentoring important to the success of our District?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400" dirty="0">
                <a:latin typeface="Arial" pitchFamily="34" charset="0"/>
                <a:cs typeface="Arial" pitchFamily="34" charset="0"/>
              </a:rPr>
              <a:t>	Personal growth and development is one of the greatest personal benefits Kiwanis offers  members and potential members.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pitchFamily="34" charset="0"/>
                <a:cs typeface="Arial" pitchFamily="34" charset="0"/>
              </a:rPr>
              <a:t>Why is mentoring important to the success of our District?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sz="4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CA" sz="4800" dirty="0">
                <a:latin typeface="Arial" pitchFamily="34" charset="0"/>
                <a:cs typeface="Arial" pitchFamily="34" charset="0"/>
              </a:rPr>
              <a:t>We need to ensure that Kiwanians who accept leadership positions at the District, Division and Club levels are fully prepared to be successful in their role.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440160"/>
          </a:xfrm>
        </p:spPr>
        <p:txBody>
          <a:bodyPr>
            <a:normAutofit fontScale="90000"/>
          </a:bodyPr>
          <a:lstStyle/>
          <a:p>
            <a:r>
              <a:rPr lang="en-CA" dirty="0"/>
              <a:t>What are the benefits of mentoring our members?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204864"/>
            <a:ext cx="896448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CA" sz="4000" dirty="0">
                <a:latin typeface="Arial" pitchFamily="34" charset="0"/>
                <a:cs typeface="Arial" pitchFamily="34" charset="0"/>
              </a:rPr>
              <a:t> Membership satisfaction and increase in membership retention</a:t>
            </a:r>
          </a:p>
          <a:p>
            <a:pPr lvl="1"/>
            <a:endParaRPr lang="en-CA" sz="1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sz="4000" dirty="0">
                <a:latin typeface="Arial" pitchFamily="34" charset="0"/>
                <a:cs typeface="Arial" pitchFamily="34" charset="0"/>
              </a:rPr>
              <a:t>Successful service and fundraising projects</a:t>
            </a:r>
          </a:p>
          <a:p>
            <a:pPr lvl="1">
              <a:buFont typeface="Arial" pitchFamily="34" charset="0"/>
              <a:buChar char="•"/>
            </a:pPr>
            <a:endParaRPr lang="en-CA" sz="1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sz="4000" dirty="0">
                <a:latin typeface="Arial" pitchFamily="34" charset="0"/>
                <a:cs typeface="Arial" pitchFamily="34" charset="0"/>
              </a:rPr>
              <a:t> Quality outcomes for the children we serve</a:t>
            </a:r>
          </a:p>
          <a:p>
            <a:pPr lvl="1">
              <a:buFont typeface="Arial" pitchFamily="34" charset="0"/>
              <a:buChar char="•"/>
            </a:pPr>
            <a:endParaRPr lang="en-CA" sz="4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CA" sz="1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9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CA" sz="4000" dirty="0">
              <a:latin typeface="Arial" pitchFamily="34" charset="0"/>
              <a:cs typeface="Arial" pitchFamily="34" charset="0"/>
            </a:endParaRPr>
          </a:p>
          <a:p>
            <a:endParaRPr lang="en-CA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84784"/>
            <a:ext cx="84249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CA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4000" dirty="0">
                <a:latin typeface="Arial" pitchFamily="34" charset="0"/>
                <a:cs typeface="Arial" pitchFamily="34" charset="0"/>
              </a:rPr>
              <a:t> Positive Kiwanis image in the    community</a:t>
            </a:r>
          </a:p>
          <a:p>
            <a:pPr>
              <a:buFont typeface="Arial" pitchFamily="34" charset="0"/>
              <a:buChar char="•"/>
            </a:pPr>
            <a:endParaRPr lang="en-CA" sz="1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sz="4000" dirty="0">
                <a:latin typeface="Arial" pitchFamily="34" charset="0"/>
                <a:cs typeface="Arial" pitchFamily="34" charset="0"/>
              </a:rPr>
              <a:t> Increased interest from employers who support their employees in leadership development organizations</a:t>
            </a:r>
          </a:p>
          <a:p>
            <a:pPr lvl="1">
              <a:buFont typeface="Arial" pitchFamily="34" charset="0"/>
              <a:buChar char="•"/>
            </a:pPr>
            <a:endParaRPr lang="en-CA" sz="1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sz="4400" dirty="0">
                <a:latin typeface="Arial" pitchFamily="34" charset="0"/>
                <a:cs typeface="Arial" pitchFamily="34" charset="0"/>
              </a:rPr>
              <a:t> Other benefits?</a:t>
            </a:r>
          </a:p>
          <a:p>
            <a:pPr>
              <a:buFont typeface="Arial" pitchFamily="34" charset="0"/>
              <a:buChar char="•"/>
            </a:pPr>
            <a:endParaRPr lang="en-CA" sz="4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needs to be a mentor?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000" dirty="0">
                <a:latin typeface="Arial" pitchFamily="34" charset="0"/>
                <a:cs typeface="Arial" pitchFamily="34" charset="0"/>
              </a:rPr>
              <a:t>Governor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Governor-elect,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Vice Governor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Lieutenant Governors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Regional Trustees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District Chairs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Divisional Chairs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3000" dirty="0">
                <a:latin typeface="Arial" pitchFamily="34" charset="0"/>
                <a:cs typeface="Arial" pitchFamily="34" charset="0"/>
              </a:rPr>
              <a:t>Club President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President-elect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Vice President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Club Secretary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Club Treasurer,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Club Directors </a:t>
            </a:r>
          </a:p>
          <a:p>
            <a:r>
              <a:rPr lang="en-CA" sz="3000" dirty="0">
                <a:latin typeface="Arial" pitchFamily="34" charset="0"/>
                <a:cs typeface="Arial" pitchFamily="34" charset="0"/>
              </a:rPr>
              <a:t>Club Committee Chairs</a:t>
            </a:r>
          </a:p>
          <a:p>
            <a:endParaRPr lang="en-CA" sz="3200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C:\Users\Joanne\AppData\Local\Microsoft\Windows\Temporary Internet Files\Content.IE5\Y7B3Q8DP\MC900053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9268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146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Arial" pitchFamily="34" charset="0"/>
                <a:cs typeface="Arial" pitchFamily="34" charset="0"/>
              </a:rPr>
              <a:t>Effective mentoring takes time.  That is why Kiwanis develops effective leaders through mentoring and succession planning.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endParaRPr lang="en-CA" sz="1000" dirty="0">
              <a:latin typeface="Arial" pitchFamily="34" charset="0"/>
              <a:cs typeface="Arial" pitchFamily="34" charset="0"/>
            </a:endParaRPr>
          </a:p>
          <a:p>
            <a:r>
              <a:rPr lang="en-CA" sz="4400" dirty="0">
                <a:latin typeface="Arial" pitchFamily="34" charset="0"/>
                <a:cs typeface="Arial" pitchFamily="34" charset="0"/>
              </a:rPr>
              <a:t>This is a look at our current succession planning within          E. C. and C.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567</Words>
  <Application>Microsoft Office PowerPoint</Application>
  <PresentationFormat>On-screen Show (4:3)</PresentationFormat>
  <Paragraphs>130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Constantia</vt:lpstr>
      <vt:lpstr>Times New Roman</vt:lpstr>
      <vt:lpstr>Verdana</vt:lpstr>
      <vt:lpstr>Wingdings 2</vt:lpstr>
      <vt:lpstr>Flow</vt:lpstr>
      <vt:lpstr> </vt:lpstr>
      <vt:lpstr> What is a “mentor”?</vt:lpstr>
      <vt:lpstr>Why is mentoring important to the success of our District?</vt:lpstr>
      <vt:lpstr>Why is mentoring important to the success of our District?</vt:lpstr>
      <vt:lpstr>What are the benefits of mentoring our members?</vt:lpstr>
      <vt:lpstr>PowerPoint Presentation</vt:lpstr>
      <vt:lpstr>Who needs to be a mentor?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Mentoring</vt:lpstr>
      <vt:lpstr>PowerPoint Presentation</vt:lpstr>
      <vt:lpstr> Effective Mentoring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Joanne</dc:creator>
  <cp:lastModifiedBy>Sheila</cp:lastModifiedBy>
  <cp:revision>52</cp:revision>
  <dcterms:created xsi:type="dcterms:W3CDTF">2013-03-18T15:14:01Z</dcterms:created>
  <dcterms:modified xsi:type="dcterms:W3CDTF">2016-12-31T17:32:21Z</dcterms:modified>
</cp:coreProperties>
</file>