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67677" autoAdjust="0"/>
  </p:normalViewPr>
  <p:slideViewPr>
    <p:cSldViewPr>
      <p:cViewPr varScale="1">
        <p:scale>
          <a:sx n="49" d="100"/>
          <a:sy n="49" d="100"/>
        </p:scale>
        <p:origin x="54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9" d="100"/>
          <a:sy n="49" d="100"/>
        </p:scale>
        <p:origin x="-29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71E10-38DD-4AC7-901F-0172809F88E5}" type="datetimeFigureOut">
              <a:rPr lang="en-CA" smtClean="0"/>
              <a:t>2016-12-31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441CC-2E77-4B33-9318-DB5F49D0773D}" type="slidenum">
              <a:rPr lang="en-CA" smtClean="0"/>
              <a:t>‹#›</a:t>
            </a:fld>
            <a:endParaRPr lang="en-CA"/>
          </a:p>
        </p:txBody>
      </p:sp>
    </p:spTree>
    <p:extLst>
      <p:ext uri="{BB962C8B-B14F-4D97-AF65-F5344CB8AC3E}">
        <p14:creationId xmlns:p14="http://schemas.microsoft.com/office/powerpoint/2010/main" val="374226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a:t>
            </a:fld>
            <a:endParaRPr lang="en-CA"/>
          </a:p>
        </p:txBody>
      </p:sp>
    </p:spTree>
    <p:extLst>
      <p:ext uri="{BB962C8B-B14F-4D97-AF65-F5344CB8AC3E}">
        <p14:creationId xmlns:p14="http://schemas.microsoft.com/office/powerpoint/2010/main" val="131395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7. Utilize available materials such as the Club Excellence Tool, We Welcome You to Our Club </a:t>
            </a:r>
            <a:r>
              <a:rPr lang="en-CA" dirty="0" err="1"/>
              <a:t>etc</a:t>
            </a:r>
            <a:endParaRPr lang="en-CA" dirty="0"/>
          </a:p>
          <a:p>
            <a:r>
              <a:rPr lang="en-CA" dirty="0"/>
              <a:t>to assess the members’ perception of club strengths and weaknesses. Assign an individual or committee to evaluate the responses and see what needs to be addressed and by whom. Follow up on progress and report to the Board if needed. </a:t>
            </a:r>
          </a:p>
        </p:txBody>
      </p:sp>
      <p:sp>
        <p:nvSpPr>
          <p:cNvPr id="4" name="Slide Number Placeholder 3"/>
          <p:cNvSpPr>
            <a:spLocks noGrp="1"/>
          </p:cNvSpPr>
          <p:nvPr>
            <p:ph type="sldNum" sz="quarter" idx="10"/>
          </p:nvPr>
        </p:nvSpPr>
        <p:spPr/>
        <p:txBody>
          <a:bodyPr/>
          <a:lstStyle/>
          <a:p>
            <a:fld id="{8A4441CC-2E77-4B33-9318-DB5F49D0773D}" type="slidenum">
              <a:rPr lang="en-CA" smtClean="0"/>
              <a:t>10</a:t>
            </a:fld>
            <a:endParaRPr lang="en-CA"/>
          </a:p>
        </p:txBody>
      </p:sp>
    </p:spTree>
    <p:extLst>
      <p:ext uri="{BB962C8B-B14F-4D97-AF65-F5344CB8AC3E}">
        <p14:creationId xmlns:p14="http://schemas.microsoft.com/office/powerpoint/2010/main" val="144544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New Member Check List – Can be located on the EC&amp;C web site under the Kiwanis I-Plan tab – Education.  It</a:t>
            </a:r>
            <a:r>
              <a:rPr lang="en-CA" baseline="0" dirty="0"/>
              <a:t> is located under the New Member Orientation Presentation.</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11</a:t>
            </a:fld>
            <a:endParaRPr lang="en-CA"/>
          </a:p>
        </p:txBody>
      </p:sp>
    </p:spTree>
    <p:extLst>
      <p:ext uri="{BB962C8B-B14F-4D97-AF65-F5344CB8AC3E}">
        <p14:creationId xmlns:p14="http://schemas.microsoft.com/office/powerpoint/2010/main" val="419546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8. Develop a phone list to get urgent messages to all club members. An example would be a pyramid phone contact list</a:t>
            </a:r>
          </a:p>
          <a:p>
            <a:r>
              <a:rPr lang="en-CA" dirty="0"/>
              <a:t>– first person calls 2 people, they in turn each call 2 people and so on until the entire membership is informed.</a:t>
            </a:r>
          </a:p>
        </p:txBody>
      </p:sp>
      <p:sp>
        <p:nvSpPr>
          <p:cNvPr id="4" name="Slide Number Placeholder 3"/>
          <p:cNvSpPr>
            <a:spLocks noGrp="1"/>
          </p:cNvSpPr>
          <p:nvPr>
            <p:ph type="sldNum" sz="quarter" idx="10"/>
          </p:nvPr>
        </p:nvSpPr>
        <p:spPr/>
        <p:txBody>
          <a:bodyPr/>
          <a:lstStyle/>
          <a:p>
            <a:fld id="{8A4441CC-2E77-4B33-9318-DB5F49D0773D}" type="slidenum">
              <a:rPr lang="en-CA" smtClean="0"/>
              <a:t>12</a:t>
            </a:fld>
            <a:endParaRPr lang="en-CA"/>
          </a:p>
        </p:txBody>
      </p:sp>
    </p:spTree>
    <p:extLst>
      <p:ext uri="{BB962C8B-B14F-4D97-AF65-F5344CB8AC3E}">
        <p14:creationId xmlns:p14="http://schemas.microsoft.com/office/powerpoint/2010/main" val="392780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9.</a:t>
            </a:r>
            <a:r>
              <a:rPr lang="en-CA" baseline="0" dirty="0"/>
              <a:t> </a:t>
            </a:r>
            <a:r>
              <a:rPr lang="en-CA" dirty="0"/>
              <a:t>Analyse your club regularly (once/year) to learn what members like and dislike about what the club is doing. Learn what they want to spend their time and energy on since we are all busy and don’t want our time wasted.</a:t>
            </a:r>
          </a:p>
          <a:p>
            <a:r>
              <a:rPr lang="en-CA" dirty="0"/>
              <a:t>Don’t be afraid to let things go if they no longer fulfill your club or community goals and aspirations.</a:t>
            </a:r>
          </a:p>
          <a:p>
            <a:r>
              <a:rPr lang="en-CA" dirty="0"/>
              <a:t>Don’t be afraid of trying new things – keep it interesting and relevant.</a:t>
            </a:r>
          </a:p>
          <a:p>
            <a:r>
              <a:rPr lang="en-CA" dirty="0"/>
              <a:t>It is important for all members to feel that their opinions are heard and valued, even though you can’t promise that all can be acted upon.</a:t>
            </a:r>
          </a:p>
        </p:txBody>
      </p:sp>
      <p:sp>
        <p:nvSpPr>
          <p:cNvPr id="4" name="Slide Number Placeholder 3"/>
          <p:cNvSpPr>
            <a:spLocks noGrp="1"/>
          </p:cNvSpPr>
          <p:nvPr>
            <p:ph type="sldNum" sz="quarter" idx="10"/>
          </p:nvPr>
        </p:nvSpPr>
        <p:spPr/>
        <p:txBody>
          <a:bodyPr/>
          <a:lstStyle/>
          <a:p>
            <a:fld id="{8A4441CC-2E77-4B33-9318-DB5F49D0773D}" type="slidenum">
              <a:rPr lang="en-CA" smtClean="0"/>
              <a:t>13</a:t>
            </a:fld>
            <a:endParaRPr lang="en-CA"/>
          </a:p>
        </p:txBody>
      </p:sp>
    </p:spTree>
    <p:extLst>
      <p:ext uri="{BB962C8B-B14F-4D97-AF65-F5344CB8AC3E}">
        <p14:creationId xmlns:p14="http://schemas.microsoft.com/office/powerpoint/2010/main" val="23680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a:t>
            </a:r>
            <a:r>
              <a:rPr lang="en-CA" baseline="0" dirty="0"/>
              <a:t> Encourage all members to attend Board meetings to see what is done behind the scenes and what it takes to keep the club running. This also helps to create an atmosphere of openness and accountability. </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14</a:t>
            </a:fld>
            <a:endParaRPr lang="en-CA"/>
          </a:p>
        </p:txBody>
      </p:sp>
    </p:spTree>
    <p:extLst>
      <p:ext uri="{BB962C8B-B14F-4D97-AF65-F5344CB8AC3E}">
        <p14:creationId xmlns:p14="http://schemas.microsoft.com/office/powerpoint/2010/main" val="423031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New Member Orientation event. Have an event for all members to attend but specifically geared for new and recent new members (last 2 or 3 years or since the last event). Use this to educate them on the club’s history and traditions, how Kiwanis operates, projects and events etc. This can also be very informative to longer standing members who may have forgotten some or a lot of the information. A good turnout can make for a fun event and helps the new members feel supported.</a:t>
            </a:r>
          </a:p>
        </p:txBody>
      </p:sp>
      <p:sp>
        <p:nvSpPr>
          <p:cNvPr id="4" name="Slide Number Placeholder 3"/>
          <p:cNvSpPr>
            <a:spLocks noGrp="1"/>
          </p:cNvSpPr>
          <p:nvPr>
            <p:ph type="sldNum" sz="quarter" idx="10"/>
          </p:nvPr>
        </p:nvSpPr>
        <p:spPr/>
        <p:txBody>
          <a:bodyPr/>
          <a:lstStyle/>
          <a:p>
            <a:fld id="{8A4441CC-2E77-4B33-9318-DB5F49D0773D}" type="slidenum">
              <a:rPr lang="en-CA" smtClean="0"/>
              <a:t>15</a:t>
            </a:fld>
            <a:endParaRPr lang="en-CA"/>
          </a:p>
        </p:txBody>
      </p:sp>
    </p:spTree>
    <p:extLst>
      <p:ext uri="{BB962C8B-B14F-4D97-AF65-F5344CB8AC3E}">
        <p14:creationId xmlns:p14="http://schemas.microsoft.com/office/powerpoint/2010/main" val="175281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a:t>
            </a:r>
            <a:r>
              <a:rPr lang="en-CA" baseline="0" dirty="0"/>
              <a:t> Utilize KI produced material to assist with keeping your conversations relevant.</a:t>
            </a:r>
          </a:p>
          <a:p>
            <a:r>
              <a:rPr lang="en-CA" baseline="0" dirty="0"/>
              <a:t>Examples are – The Club Excellence Tool, Community Analysis and Planning your Club’s Success.</a:t>
            </a:r>
          </a:p>
          <a:p>
            <a:r>
              <a:rPr lang="en-CA" dirty="0"/>
              <a:t>http://www.kiwanis.org/theformula/strengthen-your-club/achieving-club-excellence/achieving-club-excellence-the-home-edition#.V5tpejUjZsl</a:t>
            </a:r>
          </a:p>
        </p:txBody>
      </p:sp>
      <p:sp>
        <p:nvSpPr>
          <p:cNvPr id="4" name="Slide Number Placeholder 3"/>
          <p:cNvSpPr>
            <a:spLocks noGrp="1"/>
          </p:cNvSpPr>
          <p:nvPr>
            <p:ph type="sldNum" sz="quarter" idx="10"/>
          </p:nvPr>
        </p:nvSpPr>
        <p:spPr/>
        <p:txBody>
          <a:bodyPr/>
          <a:lstStyle/>
          <a:p>
            <a:fld id="{8A4441CC-2E77-4B33-9318-DB5F49D0773D}" type="slidenum">
              <a:rPr lang="en-CA" smtClean="0"/>
              <a:t>16</a:t>
            </a:fld>
            <a:endParaRPr lang="en-CA"/>
          </a:p>
        </p:txBody>
      </p:sp>
    </p:spTree>
    <p:extLst>
      <p:ext uri="{BB962C8B-B14F-4D97-AF65-F5344CB8AC3E}">
        <p14:creationId xmlns:p14="http://schemas.microsoft.com/office/powerpoint/2010/main" val="236933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A4441CC-2E77-4B33-9318-DB5F49D0773D}" type="slidenum">
              <a:rPr lang="en-CA" smtClean="0"/>
              <a:t>17</a:t>
            </a:fld>
            <a:endParaRPr lang="en-CA"/>
          </a:p>
        </p:txBody>
      </p:sp>
    </p:spTree>
    <p:extLst>
      <p:ext uri="{BB962C8B-B14F-4D97-AF65-F5344CB8AC3E}">
        <p14:creationId xmlns:p14="http://schemas.microsoft.com/office/powerpoint/2010/main" val="142381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A4441CC-2E77-4B33-9318-DB5F49D0773D}" type="slidenum">
              <a:rPr lang="en-CA" smtClean="0"/>
              <a:t>18</a:t>
            </a:fld>
            <a:endParaRPr lang="en-CA"/>
          </a:p>
        </p:txBody>
      </p:sp>
    </p:spTree>
    <p:extLst>
      <p:ext uri="{BB962C8B-B14F-4D97-AF65-F5344CB8AC3E}">
        <p14:creationId xmlns:p14="http://schemas.microsoft.com/office/powerpoint/2010/main" val="142456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Wikipedia definition – Communication is the activity of conveying information</a:t>
            </a:r>
          </a:p>
          <a:p>
            <a:r>
              <a:rPr lang="en-CA" dirty="0"/>
              <a:t>through the exchange of thoughts, messages or information as by speech, visuals,</a:t>
            </a:r>
          </a:p>
          <a:p>
            <a:r>
              <a:rPr lang="en-CA" dirty="0"/>
              <a:t>signals, writing or behavioural.</a:t>
            </a:r>
          </a:p>
          <a:p>
            <a:r>
              <a:rPr lang="en-CA" dirty="0"/>
              <a:t>Communication requires a sender, a message, and a recipient.</a:t>
            </a:r>
          </a:p>
          <a:p>
            <a:r>
              <a:rPr lang="en-CA" dirty="0"/>
              <a:t>The communication process is complete once the receiver has understood the message of the sender.</a:t>
            </a:r>
          </a:p>
        </p:txBody>
      </p:sp>
      <p:sp>
        <p:nvSpPr>
          <p:cNvPr id="4" name="Slide Number Placeholder 3"/>
          <p:cNvSpPr>
            <a:spLocks noGrp="1"/>
          </p:cNvSpPr>
          <p:nvPr>
            <p:ph type="sldNum" sz="quarter" idx="10"/>
          </p:nvPr>
        </p:nvSpPr>
        <p:spPr/>
        <p:txBody>
          <a:bodyPr/>
          <a:lstStyle/>
          <a:p>
            <a:fld id="{8A4441CC-2E77-4B33-9318-DB5F49D0773D}" type="slidenum">
              <a:rPr lang="en-CA" smtClean="0"/>
              <a:t>2</a:t>
            </a:fld>
            <a:endParaRPr lang="en-CA"/>
          </a:p>
        </p:txBody>
      </p:sp>
    </p:spTree>
    <p:extLst>
      <p:ext uri="{BB962C8B-B14F-4D97-AF65-F5344CB8AC3E}">
        <p14:creationId xmlns:p14="http://schemas.microsoft.com/office/powerpoint/2010/main" val="31835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3</a:t>
            </a:fld>
            <a:endParaRPr lang="en-CA"/>
          </a:p>
        </p:txBody>
      </p:sp>
    </p:spTree>
    <p:extLst>
      <p:ext uri="{BB962C8B-B14F-4D97-AF65-F5344CB8AC3E}">
        <p14:creationId xmlns:p14="http://schemas.microsoft.com/office/powerpoint/2010/main" val="210892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1)Develop a regularly scheduled plan in your club to ensure that everyone’s e-mail address is always current. Put regular reminders in your club bulletin. Be sure that members know the procedure within your club for keeping their contact information up to date with KI via the Secretary using the Secretary Dashboard.</a:t>
            </a:r>
          </a:p>
          <a:p>
            <a:r>
              <a:rPr lang="en-CA" dirty="0"/>
              <a:t>Use email etc. to keep members informed, use printed matter for those who do not utilize electronic technology to keep informed. Use the request for receipt or read notice for important information to ensure the material has been received.</a:t>
            </a:r>
          </a:p>
        </p:txBody>
      </p:sp>
      <p:sp>
        <p:nvSpPr>
          <p:cNvPr id="4" name="Slide Number Placeholder 3"/>
          <p:cNvSpPr>
            <a:spLocks noGrp="1"/>
          </p:cNvSpPr>
          <p:nvPr>
            <p:ph type="sldNum" sz="quarter" idx="10"/>
          </p:nvPr>
        </p:nvSpPr>
        <p:spPr/>
        <p:txBody>
          <a:bodyPr/>
          <a:lstStyle/>
          <a:p>
            <a:fld id="{8A4441CC-2E77-4B33-9318-DB5F49D0773D}" type="slidenum">
              <a:rPr lang="en-CA" smtClean="0"/>
              <a:t>4</a:t>
            </a:fld>
            <a:endParaRPr lang="en-CA"/>
          </a:p>
        </p:txBody>
      </p:sp>
    </p:spTree>
    <p:extLst>
      <p:ext uri="{BB962C8B-B14F-4D97-AF65-F5344CB8AC3E}">
        <p14:creationId xmlns:p14="http://schemas.microsoft.com/office/powerpoint/2010/main" val="267005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 Use Club Website</a:t>
            </a:r>
          </a:p>
          <a:p>
            <a:r>
              <a:rPr lang="en-CA" dirty="0"/>
              <a:t>– needs to be kept updated and user friendly. Encourage</a:t>
            </a:r>
            <a:r>
              <a:rPr lang="en-CA" baseline="0" dirty="0"/>
              <a:t> </a:t>
            </a:r>
            <a:r>
              <a:rPr lang="en-CA" dirty="0"/>
              <a:t>use, demonstrate navigation to members, more than once may be required</a:t>
            </a:r>
          </a:p>
        </p:txBody>
      </p:sp>
      <p:sp>
        <p:nvSpPr>
          <p:cNvPr id="4" name="Slide Number Placeholder 3"/>
          <p:cNvSpPr>
            <a:spLocks noGrp="1"/>
          </p:cNvSpPr>
          <p:nvPr>
            <p:ph type="sldNum" sz="quarter" idx="10"/>
          </p:nvPr>
        </p:nvSpPr>
        <p:spPr/>
        <p:txBody>
          <a:bodyPr/>
          <a:lstStyle/>
          <a:p>
            <a:fld id="{8A4441CC-2E77-4B33-9318-DB5F49D0773D}" type="slidenum">
              <a:rPr lang="en-CA" smtClean="0"/>
              <a:t>5</a:t>
            </a:fld>
            <a:endParaRPr lang="en-CA"/>
          </a:p>
        </p:txBody>
      </p:sp>
    </p:spTree>
    <p:extLst>
      <p:ext uri="{BB962C8B-B14F-4D97-AF65-F5344CB8AC3E}">
        <p14:creationId xmlns:p14="http://schemas.microsoft.com/office/powerpoint/2010/main" val="428522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  Use club newsletters/bulletins</a:t>
            </a:r>
            <a:r>
              <a:rPr lang="en-CA" baseline="0" dirty="0"/>
              <a:t> to convey the message to members</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6</a:t>
            </a:fld>
            <a:endParaRPr lang="en-CA"/>
          </a:p>
        </p:txBody>
      </p:sp>
    </p:spTree>
    <p:extLst>
      <p:ext uri="{BB962C8B-B14F-4D97-AF65-F5344CB8AC3E}">
        <p14:creationId xmlns:p14="http://schemas.microsoft.com/office/powerpoint/2010/main" val="390261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 Lt. Governor’s will forward information to both the President and Secretary as per the District Communication protocol.</a:t>
            </a:r>
          </a:p>
          <a:p>
            <a:r>
              <a:rPr lang="en-CA" dirty="0"/>
              <a:t>The President will determine who in your club will be responsible for sharing information with the members based on the message content.</a:t>
            </a:r>
          </a:p>
          <a:p>
            <a:r>
              <a:rPr lang="en-CA" dirty="0"/>
              <a:t>This may be the club’s Image, Investment, Impact or Inspiration Chair, President or Secretary.</a:t>
            </a:r>
          </a:p>
          <a:p>
            <a:r>
              <a:rPr lang="en-CA" dirty="0"/>
              <a:t>Ensure that there is a back-up plan to cover the times when the designated person is away.</a:t>
            </a:r>
          </a:p>
          <a:p>
            <a:r>
              <a:rPr lang="en-CA" dirty="0"/>
              <a:t>Do not filter the material. All communication should be passed onto the club membership. </a:t>
            </a:r>
          </a:p>
        </p:txBody>
      </p:sp>
      <p:sp>
        <p:nvSpPr>
          <p:cNvPr id="4" name="Slide Number Placeholder 3"/>
          <p:cNvSpPr>
            <a:spLocks noGrp="1"/>
          </p:cNvSpPr>
          <p:nvPr>
            <p:ph type="sldNum" sz="quarter" idx="10"/>
          </p:nvPr>
        </p:nvSpPr>
        <p:spPr/>
        <p:txBody>
          <a:bodyPr/>
          <a:lstStyle/>
          <a:p>
            <a:fld id="{8A4441CC-2E77-4B33-9318-DB5F49D0773D}" type="slidenum">
              <a:rPr lang="en-CA" smtClean="0"/>
              <a:t>7</a:t>
            </a:fld>
            <a:endParaRPr lang="en-CA"/>
          </a:p>
        </p:txBody>
      </p:sp>
    </p:spTree>
    <p:extLst>
      <p:ext uri="{BB962C8B-B14F-4D97-AF65-F5344CB8AC3E}">
        <p14:creationId xmlns:p14="http://schemas.microsoft.com/office/powerpoint/2010/main" val="307529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 Short committee reports at meetings, weekly if necessary, to keep members informed of what is happening with present or near term projects and events including your SLP projects. Report on successes as well.</a:t>
            </a:r>
          </a:p>
          <a:p>
            <a:r>
              <a:rPr lang="en-CA" dirty="0"/>
              <a:t>This will keep opportunities for service visible, let members know we are active and doing useful things and help recruit visitors as members.</a:t>
            </a:r>
          </a:p>
        </p:txBody>
      </p:sp>
      <p:sp>
        <p:nvSpPr>
          <p:cNvPr id="4" name="Slide Number Placeholder 3"/>
          <p:cNvSpPr>
            <a:spLocks noGrp="1"/>
          </p:cNvSpPr>
          <p:nvPr>
            <p:ph type="sldNum" sz="quarter" idx="10"/>
          </p:nvPr>
        </p:nvSpPr>
        <p:spPr/>
        <p:txBody>
          <a:bodyPr/>
          <a:lstStyle/>
          <a:p>
            <a:fld id="{8A4441CC-2E77-4B33-9318-DB5F49D0773D}" type="slidenum">
              <a:rPr lang="en-CA" smtClean="0"/>
              <a:t>8</a:t>
            </a:fld>
            <a:endParaRPr lang="en-CA"/>
          </a:p>
        </p:txBody>
      </p:sp>
    </p:spTree>
    <p:extLst>
      <p:ext uri="{BB962C8B-B14F-4D97-AF65-F5344CB8AC3E}">
        <p14:creationId xmlns:p14="http://schemas.microsoft.com/office/powerpoint/2010/main" val="183618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6) Business Meeting at least once per month immediately after the Club Board meeting to report</a:t>
            </a:r>
          </a:p>
          <a:p>
            <a:r>
              <a:rPr lang="en-CA" dirty="0"/>
              <a:t>details on events and projects, analyse club needs and strengths and address any other issues of importance.</a:t>
            </a:r>
          </a:p>
        </p:txBody>
      </p:sp>
      <p:sp>
        <p:nvSpPr>
          <p:cNvPr id="4" name="Slide Number Placeholder 3"/>
          <p:cNvSpPr>
            <a:spLocks noGrp="1"/>
          </p:cNvSpPr>
          <p:nvPr>
            <p:ph type="sldNum" sz="quarter" idx="10"/>
          </p:nvPr>
        </p:nvSpPr>
        <p:spPr/>
        <p:txBody>
          <a:bodyPr/>
          <a:lstStyle/>
          <a:p>
            <a:fld id="{8A4441CC-2E77-4B33-9318-DB5F49D0773D}" type="slidenum">
              <a:rPr lang="en-CA" smtClean="0"/>
              <a:t>9</a:t>
            </a:fld>
            <a:endParaRPr lang="en-CA"/>
          </a:p>
        </p:txBody>
      </p:sp>
    </p:spTree>
    <p:extLst>
      <p:ext uri="{BB962C8B-B14F-4D97-AF65-F5344CB8AC3E}">
        <p14:creationId xmlns:p14="http://schemas.microsoft.com/office/powerpoint/2010/main" val="232653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B60DC03-FAFA-46AE-A3DC-45269E43AF70}" type="datetimeFigureOut">
              <a:rPr lang="en-CA" smtClean="0">
                <a:solidFill>
                  <a:srgbClr val="DBF5F9">
                    <a:shade val="90000"/>
                  </a:srgbClr>
                </a:solidFill>
              </a:rPr>
              <a:pPr/>
              <a:t>2016-12-31</a:t>
            </a:fld>
            <a:endParaRPr lang="en-CA"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CA"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48F8E8A-F757-4091-A7B7-FB581B4C52E2}" type="slidenum">
              <a:rPr lang="en-CA" smtClean="0">
                <a:solidFill>
                  <a:srgbClr val="DBF5F9">
                    <a:shade val="90000"/>
                  </a:srgbClr>
                </a:solidFill>
              </a:rPr>
              <a:pPr/>
              <a:t>‹#›</a:t>
            </a:fld>
            <a:endParaRPr lang="en-CA" dirty="0">
              <a:solidFill>
                <a:srgbClr val="DBF5F9">
                  <a:shade val="90000"/>
                </a:srgbClr>
              </a:solidFill>
            </a:endParaRPr>
          </a:p>
        </p:txBody>
      </p:sp>
    </p:spTree>
    <p:extLst>
      <p:ext uri="{BB962C8B-B14F-4D97-AF65-F5344CB8AC3E}">
        <p14:creationId xmlns:p14="http://schemas.microsoft.com/office/powerpoint/2010/main" val="13306431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218878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83116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938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DBF5F9">
                    <a:shade val="90000"/>
                  </a:srgbClr>
                </a:solidFill>
              </a:rPr>
              <a:pPr/>
              <a:t>2016-12-31</a:t>
            </a:fld>
            <a:endParaRPr lang="en-CA"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DBF5F9">
                    <a:shade val="90000"/>
                  </a:srgbClr>
                </a:solidFill>
              </a:rPr>
              <a:pPr/>
              <a:t>‹#›</a:t>
            </a:fld>
            <a:endParaRPr lang="en-CA" dirty="0">
              <a:solidFill>
                <a:srgbClr val="DBF5F9">
                  <a:shade val="90000"/>
                </a:srgbClr>
              </a:solidFill>
            </a:endParaRPr>
          </a:p>
        </p:txBody>
      </p:sp>
    </p:spTree>
    <p:extLst>
      <p:ext uri="{BB962C8B-B14F-4D97-AF65-F5344CB8AC3E}">
        <p14:creationId xmlns:p14="http://schemas.microsoft.com/office/powerpoint/2010/main" val="22684497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01175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CA"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4632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CA"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78990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CA"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9715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369995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68164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193516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561456"/>
          </a:xfrm>
        </p:spPr>
        <p:txBody>
          <a:bodyPr/>
          <a:lstStyle/>
          <a:p>
            <a:pPr lvl="1"/>
            <a:br>
              <a:rPr lang="en-CA" sz="3200" dirty="0">
                <a:solidFill>
                  <a:srgbClr val="FFC000"/>
                </a:solidFill>
                <a:latin typeface="Arial" pitchFamily="34" charset="0"/>
                <a:cs typeface="Arial" pitchFamily="34" charset="0"/>
              </a:rPr>
            </a:br>
            <a:endParaRPr lang="en-CA" dirty="0"/>
          </a:p>
        </p:txBody>
      </p:sp>
      <p:sp>
        <p:nvSpPr>
          <p:cNvPr id="3" name="Subtitle 2"/>
          <p:cNvSpPr>
            <a:spLocks noGrp="1"/>
          </p:cNvSpPr>
          <p:nvPr>
            <p:ph type="subTitle" idx="1"/>
          </p:nvPr>
        </p:nvSpPr>
        <p:spPr>
          <a:xfrm>
            <a:off x="533400" y="3228536"/>
            <a:ext cx="7854696" cy="3872872"/>
          </a:xfrm>
        </p:spPr>
        <p:txBody>
          <a:bodyPr>
            <a:normAutofit fontScale="40000" lnSpcReduction="20000"/>
          </a:bodyPr>
          <a:lstStyle/>
          <a:p>
            <a:pPr algn="ctr"/>
            <a:endParaRPr lang="en-CA" sz="3200" dirty="0">
              <a:latin typeface="Arial" pitchFamily="34" charset="0"/>
              <a:cs typeface="Arial" pitchFamily="34" charset="0"/>
            </a:endParaRPr>
          </a:p>
          <a:p>
            <a:pPr algn="ctr"/>
            <a:endParaRPr lang="en-CA" sz="4800" dirty="0">
              <a:latin typeface="Arial" pitchFamily="34" charset="0"/>
              <a:cs typeface="Arial" pitchFamily="34" charset="0"/>
            </a:endParaRPr>
          </a:p>
          <a:p>
            <a:endParaRPr lang="fr-CA" sz="4800" dirty="0"/>
          </a:p>
          <a:p>
            <a:endParaRPr lang="fr-CA" sz="4800" dirty="0"/>
          </a:p>
          <a:p>
            <a:r>
              <a:rPr lang="fr-CA" sz="4800" dirty="0"/>
              <a:t> </a:t>
            </a:r>
            <a:endParaRPr lang="en-CA" sz="4800" dirty="0"/>
          </a:p>
          <a:p>
            <a:pPr algn="ctr"/>
            <a:r>
              <a:rPr lang="fr-CA" sz="10000" dirty="0">
                <a:solidFill>
                  <a:srgbClr val="002060"/>
                </a:solidFill>
              </a:rPr>
              <a:t>IMPROVING COMMUNICATION WITHIN OUR CLUBS</a:t>
            </a:r>
          </a:p>
          <a:p>
            <a:pPr algn="ctr"/>
            <a:r>
              <a:rPr lang="fr-CA" sz="6000" dirty="0">
                <a:solidFill>
                  <a:srgbClr val="002060"/>
                </a:solidFill>
              </a:rPr>
              <a:t> District </a:t>
            </a:r>
            <a:r>
              <a:rPr lang="fr-CA" sz="6000" dirty="0" err="1">
                <a:solidFill>
                  <a:srgbClr val="002060"/>
                </a:solidFill>
              </a:rPr>
              <a:t>Education</a:t>
            </a:r>
            <a:r>
              <a:rPr lang="fr-CA" sz="6000" dirty="0">
                <a:solidFill>
                  <a:srgbClr val="002060"/>
                </a:solidFill>
              </a:rPr>
              <a:t> </a:t>
            </a:r>
            <a:r>
              <a:rPr lang="fr-CA" sz="6000" dirty="0" err="1">
                <a:solidFill>
                  <a:srgbClr val="002060"/>
                </a:solidFill>
              </a:rPr>
              <a:t>Committee</a:t>
            </a:r>
            <a:r>
              <a:rPr lang="fr-CA" sz="6000" dirty="0">
                <a:solidFill>
                  <a:srgbClr val="002060"/>
                </a:solidFill>
              </a:rPr>
              <a:t> – </a:t>
            </a:r>
            <a:r>
              <a:rPr lang="fr-CA" sz="6000" dirty="0" err="1">
                <a:solidFill>
                  <a:srgbClr val="002060"/>
                </a:solidFill>
              </a:rPr>
              <a:t>updated</a:t>
            </a:r>
            <a:r>
              <a:rPr lang="fr-CA" sz="6000">
                <a:solidFill>
                  <a:srgbClr val="002060"/>
                </a:solidFill>
              </a:rPr>
              <a:t> 2016</a:t>
            </a:r>
            <a:endParaRPr lang="en-CA" sz="6000" dirty="0">
              <a:solidFill>
                <a:srgbClr val="002060"/>
              </a:solidFill>
            </a:endParaRPr>
          </a:p>
          <a:p>
            <a:pPr algn="ctr"/>
            <a:endParaRPr lang="en-CA" sz="3300" dirty="0">
              <a:solidFill>
                <a:srgbClr val="002060"/>
              </a:solidFill>
            </a:endParaRPr>
          </a:p>
          <a:p>
            <a:r>
              <a:rPr lang="fr-CA" sz="4800" dirty="0"/>
              <a:t> </a:t>
            </a:r>
            <a:endParaRPr lang="en-CA" sz="4800" dirty="0"/>
          </a:p>
        </p:txBody>
      </p:sp>
      <p:sp>
        <p:nvSpPr>
          <p:cNvPr id="5" name="Rectangle 4"/>
          <p:cNvSpPr/>
          <p:nvPr/>
        </p:nvSpPr>
        <p:spPr>
          <a:xfrm>
            <a:off x="467544" y="2636912"/>
            <a:ext cx="8136904" cy="1692771"/>
          </a:xfrm>
          <a:prstGeom prst="rect">
            <a:avLst/>
          </a:prstGeom>
        </p:spPr>
        <p:txBody>
          <a:bodyPr wrap="square">
            <a:spAutoFit/>
          </a:bodyPr>
          <a:lstStyle/>
          <a:p>
            <a:pPr lvl="1"/>
            <a:endParaRPr lang="en-CA" sz="3200" dirty="0">
              <a:solidFill>
                <a:srgbClr val="FFC000"/>
              </a:solidFill>
              <a:latin typeface="Arial" pitchFamily="34" charset="0"/>
              <a:cs typeface="Arial" pitchFamily="34" charset="0"/>
            </a:endParaRPr>
          </a:p>
          <a:p>
            <a:pPr algn="ctr"/>
            <a:r>
              <a:rPr lang="en-CA" sz="3600" b="1" dirty="0">
                <a:solidFill>
                  <a:srgbClr val="FFC000"/>
                </a:solidFill>
              </a:rPr>
              <a:t>Eastern Canada and Caribbean District of Kiwanis International</a:t>
            </a:r>
            <a:endParaRPr lang="en-CA" sz="2000" dirty="0">
              <a:solidFill>
                <a:srgbClr val="FFC000"/>
              </a:solidFill>
            </a:endParaRPr>
          </a:p>
        </p:txBody>
      </p:sp>
      <p:pic>
        <p:nvPicPr>
          <p:cNvPr id="1028" name="Picture 4" descr="http://www.kiwanis.org/docs/default-source/marketing-and-pr/logos/kiwanis-international-logos/logo_kiwanis_seal_gold-blue_cmyk.jpg?sfvrsn=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24744"/>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7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14043"/>
            <a:ext cx="6806654" cy="39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066" y="5445224"/>
            <a:ext cx="8139113" cy="1200329"/>
          </a:xfrm>
          <a:prstGeom prst="rect">
            <a:avLst/>
          </a:prstGeom>
          <a:noFill/>
        </p:spPr>
        <p:txBody>
          <a:bodyPr wrap="square" rtlCol="0">
            <a:spAutoFit/>
          </a:bodyPr>
          <a:lstStyle/>
          <a:p>
            <a:pPr algn="ctr"/>
            <a:r>
              <a:rPr lang="en-CA" sz="2400" b="1" dirty="0"/>
              <a:t>http://www.kiwanis.org/theformula/strengthen-your-club/achieving-club-excellence/achieving-club-excellence-the-home-edition#.V5tpejUjZsl</a:t>
            </a:r>
          </a:p>
        </p:txBody>
      </p:sp>
      <p:sp>
        <p:nvSpPr>
          <p:cNvPr id="3" name="TextBox 2"/>
          <p:cNvSpPr txBox="1"/>
          <p:nvPr/>
        </p:nvSpPr>
        <p:spPr>
          <a:xfrm>
            <a:off x="899592" y="764704"/>
            <a:ext cx="792088" cy="584775"/>
          </a:xfrm>
          <a:prstGeom prst="rect">
            <a:avLst/>
          </a:prstGeom>
          <a:noFill/>
        </p:spPr>
        <p:txBody>
          <a:bodyPr wrap="square" rtlCol="0">
            <a:spAutoFit/>
          </a:bodyPr>
          <a:lstStyle/>
          <a:p>
            <a:r>
              <a:rPr lang="en-CA" sz="3200" b="1" dirty="0"/>
              <a:t>#7</a:t>
            </a:r>
          </a:p>
        </p:txBody>
      </p:sp>
    </p:spTree>
    <p:extLst>
      <p:ext uri="{BB962C8B-B14F-4D97-AF65-F5344CB8AC3E}">
        <p14:creationId xmlns:p14="http://schemas.microsoft.com/office/powerpoint/2010/main" val="111322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124744"/>
            <a:ext cx="792088" cy="584775"/>
          </a:xfrm>
          <a:prstGeom prst="rect">
            <a:avLst/>
          </a:prstGeom>
          <a:noFill/>
        </p:spPr>
        <p:txBody>
          <a:bodyPr wrap="square" rtlCol="0">
            <a:spAutoFit/>
          </a:bodyPr>
          <a:lstStyle/>
          <a:p>
            <a:r>
              <a:rPr lang="en-CA" sz="3200" b="1" dirty="0"/>
              <a:t>#7</a:t>
            </a:r>
          </a:p>
        </p:txBody>
      </p:sp>
      <p:pic>
        <p:nvPicPr>
          <p:cNvPr id="2" name="Picture 1"/>
          <p:cNvPicPr>
            <a:picLocks noChangeAspect="1"/>
          </p:cNvPicPr>
          <p:nvPr/>
        </p:nvPicPr>
        <p:blipFill>
          <a:blip r:embed="rId3"/>
          <a:stretch>
            <a:fillRect/>
          </a:stretch>
        </p:blipFill>
        <p:spPr>
          <a:xfrm>
            <a:off x="1691680" y="1124744"/>
            <a:ext cx="6831810" cy="4763464"/>
          </a:xfrm>
          <a:prstGeom prst="rect">
            <a:avLst/>
          </a:prstGeom>
        </p:spPr>
      </p:pic>
    </p:spTree>
    <p:extLst>
      <p:ext uri="{BB962C8B-B14F-4D97-AF65-F5344CB8AC3E}">
        <p14:creationId xmlns:p14="http://schemas.microsoft.com/office/powerpoint/2010/main" val="57582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4370784" cy="437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6056" y="1124744"/>
            <a:ext cx="3744416" cy="4462760"/>
          </a:xfrm>
          <a:prstGeom prst="rect">
            <a:avLst/>
          </a:prstGeom>
          <a:noFill/>
        </p:spPr>
        <p:txBody>
          <a:bodyPr wrap="square" rtlCol="0">
            <a:spAutoFit/>
          </a:bodyPr>
          <a:lstStyle/>
          <a:p>
            <a:pPr marL="457200" indent="-457200">
              <a:buFont typeface="Wingdings" panose="05000000000000000000" pitchFamily="2" charset="2"/>
              <a:buChar char="Ø"/>
            </a:pPr>
            <a:r>
              <a:rPr lang="en-CA" sz="3600" dirty="0"/>
              <a:t>Phone lists can get an urgent message out to all club members quickly and efficiently.</a:t>
            </a:r>
          </a:p>
          <a:p>
            <a:endParaRPr lang="en-CA" sz="3200" dirty="0"/>
          </a:p>
        </p:txBody>
      </p:sp>
      <p:sp>
        <p:nvSpPr>
          <p:cNvPr id="3" name="TextBox 2"/>
          <p:cNvSpPr txBox="1"/>
          <p:nvPr/>
        </p:nvSpPr>
        <p:spPr>
          <a:xfrm>
            <a:off x="1036915" y="760952"/>
            <a:ext cx="792088" cy="584775"/>
          </a:xfrm>
          <a:prstGeom prst="rect">
            <a:avLst/>
          </a:prstGeom>
          <a:noFill/>
        </p:spPr>
        <p:txBody>
          <a:bodyPr wrap="square" rtlCol="0">
            <a:spAutoFit/>
          </a:bodyPr>
          <a:lstStyle/>
          <a:p>
            <a:r>
              <a:rPr lang="en-CA" sz="3200" b="1" dirty="0"/>
              <a:t>#8</a:t>
            </a:r>
          </a:p>
        </p:txBody>
      </p:sp>
    </p:spTree>
    <p:extLst>
      <p:ext uri="{BB962C8B-B14F-4D97-AF65-F5344CB8AC3E}">
        <p14:creationId xmlns:p14="http://schemas.microsoft.com/office/powerpoint/2010/main" val="312579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171" y="953953"/>
            <a:ext cx="3722712" cy="372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836712"/>
            <a:ext cx="648072" cy="584775"/>
          </a:xfrm>
          <a:prstGeom prst="rect">
            <a:avLst/>
          </a:prstGeom>
          <a:noFill/>
        </p:spPr>
        <p:txBody>
          <a:bodyPr wrap="square" rtlCol="0">
            <a:spAutoFit/>
          </a:bodyPr>
          <a:lstStyle/>
          <a:p>
            <a:r>
              <a:rPr lang="en-CA" sz="3200" b="1" dirty="0"/>
              <a:t>#9</a:t>
            </a:r>
          </a:p>
        </p:txBody>
      </p:sp>
      <p:sp>
        <p:nvSpPr>
          <p:cNvPr id="3" name="TextBox 2"/>
          <p:cNvSpPr txBox="1"/>
          <p:nvPr/>
        </p:nvSpPr>
        <p:spPr>
          <a:xfrm>
            <a:off x="827584" y="4941168"/>
            <a:ext cx="7344816" cy="1077218"/>
          </a:xfrm>
          <a:prstGeom prst="rect">
            <a:avLst/>
          </a:prstGeom>
          <a:noFill/>
        </p:spPr>
        <p:txBody>
          <a:bodyPr wrap="square" rtlCol="0">
            <a:spAutoFit/>
          </a:bodyPr>
          <a:lstStyle/>
          <a:p>
            <a:pPr marL="285750" indent="-285750" algn="ctr">
              <a:buFont typeface="Wingdings" panose="05000000000000000000" pitchFamily="2" charset="2"/>
              <a:buChar char="Ø"/>
            </a:pPr>
            <a:r>
              <a:rPr lang="en-CA" sz="3200" dirty="0"/>
              <a:t>Do a club analysis regularly to see if your club is on the right track</a:t>
            </a:r>
          </a:p>
        </p:txBody>
      </p:sp>
    </p:spTree>
    <p:extLst>
      <p:ext uri="{BB962C8B-B14F-4D97-AF65-F5344CB8AC3E}">
        <p14:creationId xmlns:p14="http://schemas.microsoft.com/office/powerpoint/2010/main" val="400165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052736"/>
            <a:ext cx="3506688" cy="350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608" y="1052736"/>
            <a:ext cx="1080120" cy="584775"/>
          </a:xfrm>
          <a:prstGeom prst="rect">
            <a:avLst/>
          </a:prstGeom>
          <a:noFill/>
        </p:spPr>
        <p:txBody>
          <a:bodyPr wrap="square" rtlCol="0">
            <a:spAutoFit/>
          </a:bodyPr>
          <a:lstStyle/>
          <a:p>
            <a:r>
              <a:rPr lang="en-CA" sz="3200" b="1" dirty="0"/>
              <a:t>#10</a:t>
            </a:r>
          </a:p>
        </p:txBody>
      </p:sp>
      <p:sp>
        <p:nvSpPr>
          <p:cNvPr id="3" name="TextBox 2"/>
          <p:cNvSpPr txBox="1"/>
          <p:nvPr/>
        </p:nvSpPr>
        <p:spPr>
          <a:xfrm>
            <a:off x="683568" y="4559424"/>
            <a:ext cx="7560840" cy="1569660"/>
          </a:xfrm>
          <a:prstGeom prst="rect">
            <a:avLst/>
          </a:prstGeom>
          <a:noFill/>
        </p:spPr>
        <p:txBody>
          <a:bodyPr wrap="square" rtlCol="0">
            <a:spAutoFit/>
          </a:bodyPr>
          <a:lstStyle/>
          <a:p>
            <a:pPr marL="457200" indent="-457200">
              <a:buFont typeface="Wingdings" panose="05000000000000000000" pitchFamily="2" charset="2"/>
              <a:buChar char="Ø"/>
            </a:pPr>
            <a:r>
              <a:rPr lang="en-CA" sz="3200" dirty="0"/>
              <a:t>Encourage members to attend board meetings</a:t>
            </a:r>
          </a:p>
          <a:p>
            <a:pPr marL="457200" indent="-457200">
              <a:buFont typeface="Wingdings" panose="05000000000000000000" pitchFamily="2" charset="2"/>
              <a:buChar char="Ø"/>
            </a:pPr>
            <a:r>
              <a:rPr lang="en-CA" sz="3200" dirty="0"/>
              <a:t>Creates openness and accountability</a:t>
            </a:r>
          </a:p>
        </p:txBody>
      </p:sp>
    </p:spTree>
    <p:extLst>
      <p:ext uri="{BB962C8B-B14F-4D97-AF65-F5344CB8AC3E}">
        <p14:creationId xmlns:p14="http://schemas.microsoft.com/office/powerpoint/2010/main" val="376528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692696"/>
            <a:ext cx="4586808" cy="458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908720"/>
            <a:ext cx="1152128" cy="584775"/>
          </a:xfrm>
          <a:prstGeom prst="rect">
            <a:avLst/>
          </a:prstGeom>
          <a:noFill/>
        </p:spPr>
        <p:txBody>
          <a:bodyPr wrap="square" rtlCol="0">
            <a:spAutoFit/>
          </a:bodyPr>
          <a:lstStyle/>
          <a:p>
            <a:r>
              <a:rPr lang="en-CA" sz="3200" b="1" dirty="0"/>
              <a:t>#11</a:t>
            </a:r>
          </a:p>
        </p:txBody>
      </p:sp>
      <p:sp>
        <p:nvSpPr>
          <p:cNvPr id="3" name="TextBox 2"/>
          <p:cNvSpPr txBox="1"/>
          <p:nvPr/>
        </p:nvSpPr>
        <p:spPr>
          <a:xfrm>
            <a:off x="539552" y="5085184"/>
            <a:ext cx="7920880" cy="1569660"/>
          </a:xfrm>
          <a:prstGeom prst="rect">
            <a:avLst/>
          </a:prstGeom>
          <a:noFill/>
        </p:spPr>
        <p:txBody>
          <a:bodyPr wrap="square" rtlCol="0">
            <a:spAutoFit/>
          </a:bodyPr>
          <a:lstStyle/>
          <a:p>
            <a:pPr marL="457200" indent="-457200">
              <a:buFont typeface="Wingdings" panose="05000000000000000000" pitchFamily="2" charset="2"/>
              <a:buChar char="Ø"/>
            </a:pPr>
            <a:r>
              <a:rPr lang="en-CA" sz="3200" dirty="0"/>
              <a:t>Host a New Member Orientation event</a:t>
            </a:r>
          </a:p>
          <a:p>
            <a:pPr marL="457200" indent="-457200">
              <a:buFont typeface="Wingdings" panose="05000000000000000000" pitchFamily="2" charset="2"/>
              <a:buChar char="Ø"/>
            </a:pPr>
            <a:r>
              <a:rPr lang="en-CA" sz="3200" dirty="0"/>
              <a:t>Educate them on Kiwanis</a:t>
            </a:r>
          </a:p>
          <a:p>
            <a:pPr marL="457200" indent="-457200">
              <a:buFont typeface="Wingdings" panose="05000000000000000000" pitchFamily="2" charset="2"/>
              <a:buChar char="Ø"/>
            </a:pPr>
            <a:r>
              <a:rPr lang="en-CA" sz="3200" dirty="0"/>
              <a:t>Have FUN!</a:t>
            </a:r>
          </a:p>
        </p:txBody>
      </p:sp>
    </p:spTree>
    <p:extLst>
      <p:ext uri="{BB962C8B-B14F-4D97-AF65-F5344CB8AC3E}">
        <p14:creationId xmlns:p14="http://schemas.microsoft.com/office/powerpoint/2010/main" val="384152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88840"/>
            <a:ext cx="4646414" cy="272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03" y="3763338"/>
            <a:ext cx="3125775" cy="294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715338"/>
            <a:ext cx="243046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908720"/>
            <a:ext cx="864096" cy="584775"/>
          </a:xfrm>
          <a:prstGeom prst="rect">
            <a:avLst/>
          </a:prstGeom>
          <a:noFill/>
        </p:spPr>
        <p:txBody>
          <a:bodyPr wrap="square" rtlCol="0">
            <a:spAutoFit/>
          </a:bodyPr>
          <a:lstStyle/>
          <a:p>
            <a:r>
              <a:rPr lang="en-CA" sz="3200" b="1" dirty="0"/>
              <a:t>#12</a:t>
            </a:r>
          </a:p>
        </p:txBody>
      </p:sp>
    </p:spTree>
    <p:extLst>
      <p:ext uri="{BB962C8B-B14F-4D97-AF65-F5344CB8AC3E}">
        <p14:creationId xmlns:p14="http://schemas.microsoft.com/office/powerpoint/2010/main" val="296697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620" y="980728"/>
            <a:ext cx="3650704" cy="365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4941168"/>
            <a:ext cx="6696744" cy="646331"/>
          </a:xfrm>
          <a:prstGeom prst="rect">
            <a:avLst/>
          </a:prstGeom>
          <a:noFill/>
        </p:spPr>
        <p:txBody>
          <a:bodyPr wrap="square" rtlCol="0">
            <a:spAutoFit/>
          </a:bodyPr>
          <a:lstStyle/>
          <a:p>
            <a:pPr algn="ctr"/>
            <a:r>
              <a:rPr lang="en-CA" sz="3600" b="1" dirty="0"/>
              <a:t>Questions??</a:t>
            </a:r>
          </a:p>
        </p:txBody>
      </p:sp>
    </p:spTree>
    <p:extLst>
      <p:ext uri="{BB962C8B-B14F-4D97-AF65-F5344CB8AC3E}">
        <p14:creationId xmlns:p14="http://schemas.microsoft.com/office/powerpoint/2010/main" val="65710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182" y="3645024"/>
            <a:ext cx="687720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for being </a:t>
            </a:r>
          </a:p>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part of Kiwanis!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018" y="1100047"/>
            <a:ext cx="2601532" cy="2544977"/>
          </a:xfrm>
          <a:prstGeom prst="rect">
            <a:avLst/>
          </a:prstGeom>
        </p:spPr>
      </p:pic>
    </p:spTree>
    <p:extLst>
      <p:ext uri="{BB962C8B-B14F-4D97-AF65-F5344CB8AC3E}">
        <p14:creationId xmlns:p14="http://schemas.microsoft.com/office/powerpoint/2010/main" val="296328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Communication or Conversation?</a:t>
            </a:r>
          </a:p>
        </p:txBody>
      </p:sp>
      <p:sp>
        <p:nvSpPr>
          <p:cNvPr id="3" name="Content Placeholder 2"/>
          <p:cNvSpPr>
            <a:spLocks noGrp="1"/>
          </p:cNvSpPr>
          <p:nvPr>
            <p:ph idx="1"/>
          </p:nvPr>
        </p:nvSpPr>
        <p:spPr>
          <a:xfrm>
            <a:off x="457200" y="1935480"/>
            <a:ext cx="6707088" cy="3221712"/>
          </a:xfrm>
        </p:spPr>
        <p:txBody>
          <a:bodyPr/>
          <a:lstStyle/>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544" y="1772816"/>
            <a:ext cx="4154760" cy="415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4784" y="5512412"/>
            <a:ext cx="7632848" cy="584775"/>
          </a:xfrm>
          <a:prstGeom prst="rect">
            <a:avLst/>
          </a:prstGeom>
          <a:noFill/>
        </p:spPr>
        <p:txBody>
          <a:bodyPr wrap="square" rtlCol="0">
            <a:spAutoFit/>
          </a:bodyPr>
          <a:lstStyle/>
          <a:p>
            <a:pPr marL="457200" indent="-457200" algn="ctr">
              <a:buFont typeface="Wingdings" panose="05000000000000000000" pitchFamily="2" charset="2"/>
              <a:buChar char="Ø"/>
            </a:pPr>
            <a:r>
              <a:rPr lang="en-CA" sz="3200" dirty="0"/>
              <a:t>Typically a two way street</a:t>
            </a:r>
          </a:p>
        </p:txBody>
      </p:sp>
    </p:spTree>
    <p:extLst>
      <p:ext uri="{BB962C8B-B14F-4D97-AF65-F5344CB8AC3E}">
        <p14:creationId xmlns:p14="http://schemas.microsoft.com/office/powerpoint/2010/main" val="303744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215400"/>
            <a:ext cx="1970152" cy="191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754668"/>
            <a:ext cx="8568952" cy="584775"/>
          </a:xfrm>
          <a:prstGeom prst="rect">
            <a:avLst/>
          </a:prstGeom>
          <a:noFill/>
        </p:spPr>
        <p:txBody>
          <a:bodyPr wrap="square" rtlCol="0">
            <a:spAutoFit/>
          </a:bodyPr>
          <a:lstStyle/>
          <a:p>
            <a:pPr algn="ctr"/>
            <a:r>
              <a:rPr lang="en-CA" sz="3200" b="1" dirty="0"/>
              <a:t>Turning Communication into Conversa</a:t>
            </a:r>
            <a:r>
              <a:rPr lang="en-CA" sz="3200" dirty="0"/>
              <a:t>tion</a:t>
            </a:r>
          </a:p>
        </p:txBody>
      </p:sp>
      <p:sp>
        <p:nvSpPr>
          <p:cNvPr id="4" name="Rectangle 3"/>
          <p:cNvSpPr/>
          <p:nvPr/>
        </p:nvSpPr>
        <p:spPr>
          <a:xfrm>
            <a:off x="467544" y="1339443"/>
            <a:ext cx="8352928" cy="4770537"/>
          </a:xfrm>
          <a:prstGeom prst="rect">
            <a:avLst/>
          </a:prstGeom>
        </p:spPr>
        <p:txBody>
          <a:bodyPr wrap="square">
            <a:spAutoFit/>
          </a:bodyPr>
          <a:lstStyle/>
          <a:p>
            <a:r>
              <a:rPr lang="en-CA" sz="2400" dirty="0"/>
              <a:t>Kiwanis One web site has a Power Point presentation titled “Turning Communication into Conversation”.</a:t>
            </a:r>
          </a:p>
          <a:p>
            <a:r>
              <a:rPr lang="en-CA" sz="2400" dirty="0"/>
              <a:t>Some of the following statements are extracted from that presentation.</a:t>
            </a:r>
          </a:p>
          <a:p>
            <a:pPr marL="171450" indent="-171450">
              <a:buFont typeface="Wingdings" panose="05000000000000000000" pitchFamily="2" charset="2"/>
              <a:buChar char="Ø"/>
            </a:pPr>
            <a:r>
              <a:rPr lang="en-CA" sz="2400" dirty="0"/>
              <a:t>Communication is telling, conversations are sharing</a:t>
            </a:r>
          </a:p>
          <a:p>
            <a:pPr marL="171450" indent="-171450">
              <a:buFont typeface="Wingdings" panose="05000000000000000000" pitchFamily="2" charset="2"/>
              <a:buChar char="Ø"/>
            </a:pPr>
            <a:r>
              <a:rPr lang="en-CA" sz="2400" dirty="0"/>
              <a:t>Communication is traditionally one way, conversations is two way</a:t>
            </a:r>
          </a:p>
          <a:p>
            <a:pPr marL="171450" indent="-171450">
              <a:buFont typeface="Wingdings" panose="05000000000000000000" pitchFamily="2" charset="2"/>
              <a:buChar char="Ø"/>
            </a:pPr>
            <a:r>
              <a:rPr lang="en-CA" sz="2400" dirty="0"/>
              <a:t>Communications distribute information, conversations create understanding</a:t>
            </a:r>
          </a:p>
          <a:p>
            <a:pPr marL="171450" indent="-171450">
              <a:buFont typeface="Wingdings" panose="05000000000000000000" pitchFamily="2" charset="2"/>
              <a:buChar char="Ø"/>
            </a:pPr>
            <a:r>
              <a:rPr lang="en-CA" sz="2200" dirty="0"/>
              <a:t>Communication is often sterile, conversation is personal.</a:t>
            </a:r>
          </a:p>
          <a:p>
            <a:pPr marL="171450" indent="-171450">
              <a:buFont typeface="Wingdings" panose="05000000000000000000" pitchFamily="2" charset="2"/>
              <a:buChar char="Ø"/>
            </a:pPr>
            <a:r>
              <a:rPr lang="en-CA" sz="2200" dirty="0"/>
              <a:t>Conversations are more effective than communications</a:t>
            </a:r>
          </a:p>
          <a:p>
            <a:pPr marL="171450" indent="-171450">
              <a:buFont typeface="Wingdings" panose="05000000000000000000" pitchFamily="2" charset="2"/>
              <a:buChar char="Ø"/>
            </a:pPr>
            <a:r>
              <a:rPr lang="en-CA" sz="2200" dirty="0"/>
              <a:t>Conversations build relationships</a:t>
            </a:r>
          </a:p>
          <a:p>
            <a:pPr marL="171450" indent="-171450">
              <a:buFont typeface="Wingdings" panose="05000000000000000000" pitchFamily="2" charset="2"/>
              <a:buChar char="Ø"/>
            </a:pPr>
            <a:r>
              <a:rPr lang="en-CA" sz="2200" dirty="0"/>
              <a:t>Great leaders have great conversations &amp; great relationships</a:t>
            </a:r>
          </a:p>
        </p:txBody>
      </p:sp>
    </p:spTree>
    <p:extLst>
      <p:ext uri="{BB962C8B-B14F-4D97-AF65-F5344CB8AC3E}">
        <p14:creationId xmlns:p14="http://schemas.microsoft.com/office/powerpoint/2010/main" val="369943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80728"/>
            <a:ext cx="7704856" cy="6001643"/>
          </a:xfrm>
          <a:prstGeom prst="rect">
            <a:avLst/>
          </a:prstGeom>
          <a:noFill/>
        </p:spPr>
        <p:txBody>
          <a:bodyPr wrap="square" rtlCol="0">
            <a:spAutoFit/>
          </a:bodyPr>
          <a:lstStyle/>
          <a:p>
            <a:pPr algn="ctr"/>
            <a:r>
              <a:rPr lang="en-CA" sz="3200" b="1" dirty="0"/>
              <a:t>12 Ways to help Improve Communication and Conversations</a:t>
            </a:r>
          </a:p>
          <a:p>
            <a:r>
              <a:rPr lang="en-CA" sz="3200" b="1" dirty="0"/>
              <a:t>#1</a:t>
            </a:r>
          </a:p>
          <a:p>
            <a:pPr marL="457200" indent="-457200">
              <a:buFont typeface="Wingdings" panose="05000000000000000000" pitchFamily="2" charset="2"/>
              <a:buChar char="Ø"/>
            </a:pPr>
            <a:r>
              <a:rPr lang="en-CA" sz="3200" dirty="0"/>
              <a:t>Regular reminders about changes – </a:t>
            </a:r>
          </a:p>
          <a:p>
            <a:r>
              <a:rPr lang="en-CA" sz="3200" dirty="0"/>
              <a:t>     E-mail address/street address etc.</a:t>
            </a:r>
          </a:p>
          <a:p>
            <a:pPr marL="457200" indent="-457200">
              <a:buFont typeface="Wingdings" panose="05000000000000000000" pitchFamily="2" charset="2"/>
              <a:buChar char="Ø"/>
            </a:pPr>
            <a:r>
              <a:rPr lang="en-CA" sz="3200" dirty="0"/>
              <a:t>Use e-mail to keep members informed</a:t>
            </a:r>
          </a:p>
          <a:p>
            <a:pPr marL="457200" indent="-457200">
              <a:buFont typeface="Wingdings" panose="05000000000000000000" pitchFamily="2" charset="2"/>
              <a:buChar char="Ø"/>
            </a:pPr>
            <a:r>
              <a:rPr lang="en-CA" sz="3200" dirty="0"/>
              <a:t>Use printed material for those who do not utilize electronic technology</a:t>
            </a:r>
          </a:p>
          <a:p>
            <a:pPr marL="457200" indent="-457200">
              <a:buFont typeface="Wingdings" panose="05000000000000000000" pitchFamily="2" charset="2"/>
              <a:buChar char="Ø"/>
            </a:pPr>
            <a:r>
              <a:rPr lang="en-CA" sz="3200" dirty="0"/>
              <a:t>Use the “request for receipt or read” notice for important information sent by e-mail</a:t>
            </a:r>
          </a:p>
          <a:p>
            <a:pPr marL="457200" indent="-457200" algn="ctr">
              <a:buFont typeface="Wingdings" panose="05000000000000000000" pitchFamily="2" charset="2"/>
              <a:buChar char="Ø"/>
            </a:pPr>
            <a:endParaRPr lang="en-CA" sz="3200" dirty="0"/>
          </a:p>
        </p:txBody>
      </p:sp>
    </p:spTree>
    <p:extLst>
      <p:ext uri="{BB962C8B-B14F-4D97-AF65-F5344CB8AC3E}">
        <p14:creationId xmlns:p14="http://schemas.microsoft.com/office/powerpoint/2010/main" val="339222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78" y="692696"/>
            <a:ext cx="7918450" cy="380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496346"/>
            <a:ext cx="7918450" cy="195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1124744"/>
            <a:ext cx="648072" cy="584775"/>
          </a:xfrm>
          <a:prstGeom prst="rect">
            <a:avLst/>
          </a:prstGeom>
          <a:noFill/>
        </p:spPr>
        <p:txBody>
          <a:bodyPr wrap="square" rtlCol="0">
            <a:spAutoFit/>
          </a:bodyPr>
          <a:lstStyle/>
          <a:p>
            <a:r>
              <a:rPr lang="en-CA" sz="3200" b="1" dirty="0"/>
              <a:t>#2</a:t>
            </a:r>
          </a:p>
        </p:txBody>
      </p:sp>
    </p:spTree>
    <p:extLst>
      <p:ext uri="{BB962C8B-B14F-4D97-AF65-F5344CB8AC3E}">
        <p14:creationId xmlns:p14="http://schemas.microsoft.com/office/powerpoint/2010/main" val="303200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268760"/>
            <a:ext cx="8108950"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836712"/>
            <a:ext cx="720080" cy="584775"/>
          </a:xfrm>
          <a:prstGeom prst="rect">
            <a:avLst/>
          </a:prstGeom>
          <a:noFill/>
        </p:spPr>
        <p:txBody>
          <a:bodyPr wrap="square" rtlCol="0">
            <a:spAutoFit/>
          </a:bodyPr>
          <a:lstStyle/>
          <a:p>
            <a:r>
              <a:rPr lang="en-CA" sz="3200" b="1" dirty="0"/>
              <a:t>#3</a:t>
            </a:r>
          </a:p>
        </p:txBody>
      </p:sp>
    </p:spTree>
    <p:extLst>
      <p:ext uri="{BB962C8B-B14F-4D97-AF65-F5344CB8AC3E}">
        <p14:creationId xmlns:p14="http://schemas.microsoft.com/office/powerpoint/2010/main" val="311859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616" y="1183430"/>
            <a:ext cx="4010744" cy="401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4775448"/>
            <a:ext cx="7200800" cy="1569660"/>
          </a:xfrm>
          <a:prstGeom prst="rect">
            <a:avLst/>
          </a:prstGeom>
          <a:noFill/>
        </p:spPr>
        <p:txBody>
          <a:bodyPr wrap="square" rtlCol="0">
            <a:spAutoFit/>
          </a:bodyPr>
          <a:lstStyle/>
          <a:p>
            <a:pPr algn="ctr"/>
            <a:r>
              <a:rPr lang="en-CA" sz="3200" dirty="0"/>
              <a:t>Lt. Governor’s play an important part in communication as do the President and Secretary of your club</a:t>
            </a:r>
          </a:p>
        </p:txBody>
      </p:sp>
      <p:sp>
        <p:nvSpPr>
          <p:cNvPr id="3" name="TextBox 2"/>
          <p:cNvSpPr txBox="1"/>
          <p:nvPr/>
        </p:nvSpPr>
        <p:spPr>
          <a:xfrm>
            <a:off x="1187624" y="908720"/>
            <a:ext cx="6552728" cy="584775"/>
          </a:xfrm>
          <a:prstGeom prst="rect">
            <a:avLst/>
          </a:prstGeom>
          <a:noFill/>
        </p:spPr>
        <p:txBody>
          <a:bodyPr wrap="square" rtlCol="0">
            <a:spAutoFit/>
          </a:bodyPr>
          <a:lstStyle/>
          <a:p>
            <a:pPr algn="ctr"/>
            <a:r>
              <a:rPr lang="en-CA" sz="3200" dirty="0"/>
              <a:t>I’ve got some information for you!</a:t>
            </a:r>
          </a:p>
        </p:txBody>
      </p:sp>
      <p:sp>
        <p:nvSpPr>
          <p:cNvPr id="4" name="TextBox 3"/>
          <p:cNvSpPr txBox="1"/>
          <p:nvPr/>
        </p:nvSpPr>
        <p:spPr>
          <a:xfrm>
            <a:off x="467544" y="764704"/>
            <a:ext cx="720080" cy="584775"/>
          </a:xfrm>
          <a:prstGeom prst="rect">
            <a:avLst/>
          </a:prstGeom>
          <a:noFill/>
        </p:spPr>
        <p:txBody>
          <a:bodyPr wrap="square" rtlCol="0">
            <a:spAutoFit/>
          </a:bodyPr>
          <a:lstStyle/>
          <a:p>
            <a:r>
              <a:rPr lang="en-CA" sz="3200" b="1" dirty="0"/>
              <a:t>#4</a:t>
            </a:r>
          </a:p>
        </p:txBody>
      </p:sp>
    </p:spTree>
    <p:extLst>
      <p:ext uri="{BB962C8B-B14F-4D97-AF65-F5344CB8AC3E}">
        <p14:creationId xmlns:p14="http://schemas.microsoft.com/office/powerpoint/2010/main" val="27723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63051"/>
            <a:ext cx="4514800" cy="45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20072" y="1696957"/>
            <a:ext cx="3384376" cy="3046988"/>
          </a:xfrm>
          <a:prstGeom prst="rect">
            <a:avLst/>
          </a:prstGeom>
          <a:noFill/>
        </p:spPr>
        <p:txBody>
          <a:bodyPr wrap="square" rtlCol="0">
            <a:spAutoFit/>
          </a:bodyPr>
          <a:lstStyle/>
          <a:p>
            <a:pPr marL="457200" indent="-457200">
              <a:buFont typeface="Wingdings" panose="05000000000000000000" pitchFamily="2" charset="2"/>
              <a:buChar char="Ø"/>
            </a:pPr>
            <a:r>
              <a:rPr lang="en-CA" sz="3200" dirty="0"/>
              <a:t>Short committee reports at meetings</a:t>
            </a:r>
          </a:p>
          <a:p>
            <a:pPr marL="457200" indent="-457200">
              <a:buFont typeface="Wingdings" panose="05000000000000000000" pitchFamily="2" charset="2"/>
              <a:buChar char="Ø"/>
            </a:pPr>
            <a:r>
              <a:rPr lang="en-CA" sz="3200" dirty="0"/>
              <a:t>Report your successes</a:t>
            </a:r>
          </a:p>
        </p:txBody>
      </p:sp>
      <p:sp>
        <p:nvSpPr>
          <p:cNvPr id="3" name="TextBox 2"/>
          <p:cNvSpPr txBox="1"/>
          <p:nvPr/>
        </p:nvSpPr>
        <p:spPr>
          <a:xfrm>
            <a:off x="611560" y="4941168"/>
            <a:ext cx="7704856" cy="1569660"/>
          </a:xfrm>
          <a:prstGeom prst="rect">
            <a:avLst/>
          </a:prstGeom>
          <a:noFill/>
        </p:spPr>
        <p:txBody>
          <a:bodyPr wrap="square" rtlCol="0">
            <a:spAutoFit/>
          </a:bodyPr>
          <a:lstStyle/>
          <a:p>
            <a:pPr marL="457200" indent="-457200">
              <a:buFont typeface="Wingdings" panose="05000000000000000000" pitchFamily="2" charset="2"/>
              <a:buChar char="Ø"/>
            </a:pPr>
            <a:r>
              <a:rPr lang="en-CA" sz="3200" dirty="0"/>
              <a:t>Keeps opportunities for service visible</a:t>
            </a:r>
          </a:p>
          <a:p>
            <a:pPr marL="457200" indent="-457200">
              <a:buFont typeface="Wingdings" panose="05000000000000000000" pitchFamily="2" charset="2"/>
              <a:buChar char="Ø"/>
            </a:pPr>
            <a:r>
              <a:rPr lang="en-CA" sz="3200" dirty="0"/>
              <a:t>Lets membership know we are active and doing useful service</a:t>
            </a:r>
          </a:p>
        </p:txBody>
      </p:sp>
      <p:sp>
        <p:nvSpPr>
          <p:cNvPr id="4" name="TextBox 3"/>
          <p:cNvSpPr txBox="1"/>
          <p:nvPr/>
        </p:nvSpPr>
        <p:spPr>
          <a:xfrm>
            <a:off x="611560" y="963051"/>
            <a:ext cx="792088" cy="584775"/>
          </a:xfrm>
          <a:prstGeom prst="rect">
            <a:avLst/>
          </a:prstGeom>
          <a:noFill/>
        </p:spPr>
        <p:txBody>
          <a:bodyPr wrap="square" rtlCol="0">
            <a:spAutoFit/>
          </a:bodyPr>
          <a:lstStyle/>
          <a:p>
            <a:r>
              <a:rPr lang="en-CA" sz="3200" b="1" dirty="0"/>
              <a:t>#5</a:t>
            </a:r>
          </a:p>
        </p:txBody>
      </p:sp>
    </p:spTree>
    <p:extLst>
      <p:ext uri="{BB962C8B-B14F-4D97-AF65-F5344CB8AC3E}">
        <p14:creationId xmlns:p14="http://schemas.microsoft.com/office/powerpoint/2010/main" val="138297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sinesspeople at a strategic planning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4133056" cy="4133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0032" y="1268760"/>
            <a:ext cx="3888432" cy="5016758"/>
          </a:xfrm>
          <a:prstGeom prst="rect">
            <a:avLst/>
          </a:prstGeom>
          <a:noFill/>
        </p:spPr>
        <p:txBody>
          <a:bodyPr wrap="square" rtlCol="0">
            <a:spAutoFit/>
          </a:bodyPr>
          <a:lstStyle/>
          <a:p>
            <a:pPr marL="457200" indent="-457200">
              <a:buFont typeface="Wingdings" panose="05000000000000000000" pitchFamily="2" charset="2"/>
              <a:buChar char="Ø"/>
            </a:pPr>
            <a:r>
              <a:rPr lang="en-CA" sz="3200" dirty="0"/>
              <a:t>Business meeting at least once per month immediately after  club board meeting.</a:t>
            </a:r>
          </a:p>
          <a:p>
            <a:pPr marL="457200" indent="-457200">
              <a:buFont typeface="Wingdings" panose="05000000000000000000" pitchFamily="2" charset="2"/>
              <a:buChar char="Ø"/>
            </a:pPr>
            <a:r>
              <a:rPr lang="en-CA" sz="3200" dirty="0"/>
              <a:t>Report on events</a:t>
            </a:r>
          </a:p>
          <a:p>
            <a:pPr marL="457200" indent="-457200">
              <a:buFont typeface="Wingdings" panose="05000000000000000000" pitchFamily="2" charset="2"/>
              <a:buChar char="Ø"/>
            </a:pPr>
            <a:r>
              <a:rPr lang="en-CA" sz="3200" dirty="0"/>
              <a:t>Analyse club needs/strengths</a:t>
            </a:r>
          </a:p>
          <a:p>
            <a:pPr marL="457200" indent="-457200">
              <a:buFont typeface="Wingdings" panose="05000000000000000000" pitchFamily="2" charset="2"/>
              <a:buChar char="Ø"/>
            </a:pPr>
            <a:r>
              <a:rPr lang="en-CA" sz="3200" dirty="0"/>
              <a:t>Address issues</a:t>
            </a:r>
          </a:p>
        </p:txBody>
      </p:sp>
      <p:sp>
        <p:nvSpPr>
          <p:cNvPr id="3" name="TextBox 2"/>
          <p:cNvSpPr txBox="1"/>
          <p:nvPr/>
        </p:nvSpPr>
        <p:spPr>
          <a:xfrm>
            <a:off x="683568" y="620688"/>
            <a:ext cx="792088" cy="584775"/>
          </a:xfrm>
          <a:prstGeom prst="rect">
            <a:avLst/>
          </a:prstGeom>
          <a:noFill/>
        </p:spPr>
        <p:txBody>
          <a:bodyPr wrap="square" rtlCol="0">
            <a:spAutoFit/>
          </a:bodyPr>
          <a:lstStyle/>
          <a:p>
            <a:r>
              <a:rPr lang="en-CA" sz="3200" b="1" dirty="0"/>
              <a:t>#6</a:t>
            </a:r>
          </a:p>
        </p:txBody>
      </p:sp>
    </p:spTree>
    <p:extLst>
      <p:ext uri="{BB962C8B-B14F-4D97-AF65-F5344CB8AC3E}">
        <p14:creationId xmlns:p14="http://schemas.microsoft.com/office/powerpoint/2010/main" val="2657526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1181</Words>
  <Application>Microsoft Office PowerPoint</Application>
  <PresentationFormat>On-screen Show (4:3)</PresentationFormat>
  <Paragraphs>120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Constantia</vt:lpstr>
      <vt:lpstr>Wingdings</vt:lpstr>
      <vt:lpstr>Wingdings 2</vt:lpstr>
      <vt:lpstr>Flow</vt:lpstr>
      <vt:lpstr> </vt:lpstr>
      <vt:lpstr>Communication or Conversation?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Owner</dc:creator>
  <cp:lastModifiedBy>Sheila</cp:lastModifiedBy>
  <cp:revision>34</cp:revision>
  <dcterms:created xsi:type="dcterms:W3CDTF">2013-09-25T13:39:11Z</dcterms:created>
  <dcterms:modified xsi:type="dcterms:W3CDTF">2016-12-31T16:01:39Z</dcterms:modified>
</cp:coreProperties>
</file>