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8" r:id="rId2"/>
    <p:sldId id="258" r:id="rId3"/>
    <p:sldId id="299" r:id="rId4"/>
    <p:sldId id="259" r:id="rId5"/>
    <p:sldId id="260" r:id="rId6"/>
    <p:sldId id="300" r:id="rId7"/>
    <p:sldId id="290" r:id="rId8"/>
    <p:sldId id="287" r:id="rId9"/>
    <p:sldId id="288" r:id="rId10"/>
    <p:sldId id="28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92" r:id="rId36"/>
    <p:sldId id="293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6D6A-46A4-4B2E-8C70-4C37634E3493}" type="datetimeFigureOut">
              <a:rPr lang="en-CA" smtClean="0"/>
              <a:t>2016-07-29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088B-930E-4BFC-BA2D-CE24880C66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69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799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951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64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1745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26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32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21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89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2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81800" cy="838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56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7837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427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68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81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6014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3298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366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:\File Sharing\LtGovTraining2009\ppt headers\blue header growth.jpg"/>
          <p:cNvPicPr>
            <a:picLocks noChangeAspect="1" noChangeArrowheads="1"/>
          </p:cNvPicPr>
          <p:nvPr/>
        </p:nvPicPr>
        <p:blipFill>
          <a:blip r:embed="rId20" cstate="print"/>
          <a:srcRect l="4288" t="3085" r="212"/>
          <a:stretch>
            <a:fillRect/>
          </a:stretch>
        </p:blipFill>
        <p:spPr bwMode="auto">
          <a:xfrm>
            <a:off x="0" y="0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78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5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on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ec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one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mberservices@kiwanis.or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.donald@cogeco.c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iwanisone.org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dirty="0">
                <a:solidFill>
                  <a:srgbClr val="000000"/>
                </a:solidFill>
                <a:latin typeface="Garamond" pitchFamily="18" charset="0"/>
                <a:ea typeface="MS PGothic" pitchFamily="34" charset="-128"/>
                <a:cs typeface="Arial" charset="0"/>
              </a:rPr>
              <a:t>Navigating the Information Highway</a:t>
            </a:r>
            <a:r>
              <a:rPr lang="en-US" sz="6000" b="1" kern="0" dirty="0">
                <a:solidFill>
                  <a:srgbClr val="3E34FE"/>
                </a:solidFill>
                <a:latin typeface="Garamond" pitchFamily="18" charset="0"/>
                <a:ea typeface="MS PGothic" pitchFamily="34" charset="-128"/>
                <a:cs typeface="Arial" charset="0"/>
              </a:rPr>
              <a:t/>
            </a:r>
            <a:br>
              <a:rPr lang="en-US" sz="6000" b="1" kern="0" dirty="0">
                <a:solidFill>
                  <a:srgbClr val="3E34FE"/>
                </a:solidFill>
                <a:latin typeface="Garamond" pitchFamily="18" charset="0"/>
                <a:ea typeface="MS PGothic" pitchFamily="34" charset="-128"/>
                <a:cs typeface="Arial" charset="0"/>
              </a:rPr>
            </a:br>
            <a:r>
              <a:rPr lang="en-US" sz="6000" b="1" kern="0" dirty="0">
                <a:solidFill>
                  <a:srgbClr val="3E34FE"/>
                </a:solidFill>
                <a:latin typeface="Garamond" pitchFamily="18" charset="0"/>
                <a:ea typeface="MS PGothic" pitchFamily="34" charset="-128"/>
                <a:cs typeface="Arial" charset="0"/>
              </a:rPr>
              <a:t>A Guide for Every Kiwanian</a:t>
            </a:r>
            <a:br>
              <a:rPr lang="en-US" sz="6000" b="1" kern="0" dirty="0">
                <a:solidFill>
                  <a:srgbClr val="3E34FE"/>
                </a:solidFill>
                <a:latin typeface="Garamond" pitchFamily="18" charset="0"/>
                <a:ea typeface="MS PGothic" pitchFamily="34" charset="-128"/>
                <a:cs typeface="Arial" charset="0"/>
              </a:rPr>
            </a:br>
            <a:r>
              <a:rPr lang="en-US" sz="4400" b="1" kern="0" dirty="0" smtClean="0">
                <a:latin typeface="Garamond" pitchFamily="18" charset="0"/>
                <a:ea typeface="MS PGothic" pitchFamily="34" charset="-128"/>
                <a:cs typeface="Arial" charset="0"/>
              </a:rPr>
              <a:t>Prepared by the EC&amp;C District Education Committee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504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84784"/>
            <a:ext cx="7937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2" y="4005064"/>
            <a:ext cx="79057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92" y="3140968"/>
            <a:ext cx="79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Kiwanis.org home page tabs</a:t>
            </a:r>
            <a:endParaRPr lang="en-C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92" y="5805264"/>
            <a:ext cx="78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Kiwanisone.org home page tabs</a:t>
            </a:r>
            <a:endParaRPr lang="en-CA" sz="3200" b="1" dirty="0"/>
          </a:p>
        </p:txBody>
      </p:sp>
      <p:sp>
        <p:nvSpPr>
          <p:cNvPr id="5" name="Up Arrow 4"/>
          <p:cNvSpPr/>
          <p:nvPr/>
        </p:nvSpPr>
        <p:spPr bwMode="auto">
          <a:xfrm>
            <a:off x="5655528" y="2564904"/>
            <a:ext cx="360040" cy="101028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6300192" y="5167917"/>
            <a:ext cx="360040" cy="101028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15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016" y="148478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This is </a:t>
            </a:r>
            <a:r>
              <a:rPr lang="en-CA" sz="3200" b="1" dirty="0" smtClean="0">
                <a:hlinkClick r:id="rId3"/>
              </a:rPr>
              <a:t>www.kiwanisone.org</a:t>
            </a:r>
            <a:endParaRPr lang="en-CA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0" y="2069559"/>
            <a:ext cx="8293788" cy="4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All members can log in through </a:t>
            </a:r>
            <a:r>
              <a:rPr lang="en-CA" sz="3200" b="1" dirty="0" err="1" smtClean="0"/>
              <a:t>Portalbuzz</a:t>
            </a:r>
            <a:r>
              <a:rPr lang="en-CA" sz="32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You can access it by clicking on the </a:t>
            </a:r>
            <a:r>
              <a:rPr lang="en-CA" sz="3200" b="1" dirty="0"/>
              <a:t>	</a:t>
            </a:r>
            <a:r>
              <a:rPr lang="en-CA" sz="3200" b="1" dirty="0" smtClean="0"/>
              <a:t>	    “Member Login” button at the top of the screen.</a:t>
            </a:r>
            <a:endParaRPr lang="en-CA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28" y="3501008"/>
            <a:ext cx="2604127" cy="11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15719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You will be taken to Kiwanis Connect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2776"/>
            <a:ext cx="84375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56792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600" b="1" dirty="0" smtClean="0"/>
              <a:t>Instructions are on the screen if you have never logged into the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600" b="1" dirty="0" smtClean="0"/>
              <a:t>All members can log in to find on-line education and other important information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600" b="1" dirty="0" smtClean="0"/>
              <a:t>We will return to this in a bit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600" b="1" dirty="0" smtClean="0"/>
              <a:t>Also the jumping off point for clubs that use the Full Club Management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8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56490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800" b="1" dirty="0" smtClean="0"/>
              <a:t>Across the top of the </a:t>
            </a:r>
            <a:r>
              <a:rPr lang="en-CA" sz="4800" b="1" dirty="0" err="1" smtClean="0"/>
              <a:t>kiwanisone</a:t>
            </a:r>
            <a:r>
              <a:rPr lang="en-CA" sz="4800" b="1" dirty="0" smtClean="0"/>
              <a:t> web site you will see these tabs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800" b="1" dirty="0" smtClean="0"/>
              <a:t>If you hover over each tab, sub-menu items appear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379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0" y="2322984"/>
            <a:ext cx="86741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484784"/>
            <a:ext cx="715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/>
              <a:t>Takes you to information to help your club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716832"/>
            <a:ext cx="944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70907"/>
            <a:ext cx="86741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30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</a:rPr>
              <a:t>www.kiwanisone.org</a:t>
            </a:r>
            <a:endParaRPr lang="en-C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2" y="1519833"/>
            <a:ext cx="968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0" y="2358033"/>
            <a:ext cx="8674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67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3810"/>
            <a:ext cx="9604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" y="2487885"/>
            <a:ext cx="8674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8478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Garamond" pitchFamily="18" charset="0"/>
              </a:rPr>
              <a:t>Do you know this website??  Everything you do starts here! – </a:t>
            </a:r>
            <a:r>
              <a:rPr lang="en-CA" sz="3600" b="1" dirty="0" smtClean="0">
                <a:latin typeface="Garamond" pitchFamily="18" charset="0"/>
                <a:hlinkClick r:id="rId3"/>
              </a:rPr>
              <a:t>www.kiwanisecc.org</a:t>
            </a:r>
            <a:endParaRPr lang="en-CA" sz="36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7" y="2634060"/>
            <a:ext cx="8781866" cy="422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94" y="1903884"/>
            <a:ext cx="944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742084"/>
            <a:ext cx="86741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85"/>
            <a:ext cx="671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772"/>
            <a:ext cx="93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95972"/>
            <a:ext cx="8674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6632"/>
            <a:ext cx="685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960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4" y="2459063"/>
            <a:ext cx="86741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66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3627"/>
            <a:ext cx="974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41618"/>
            <a:ext cx="8674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1480"/>
            <a:ext cx="685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363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251368"/>
            <a:ext cx="8674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Back to </a:t>
            </a:r>
            <a:endParaRPr lang="en-CA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02821"/>
            <a:ext cx="2603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40" y="269612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Once successful at logging in you will see a spot for “Organization”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4" y="3773338"/>
            <a:ext cx="8892762" cy="12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64" y="465313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/>
              <a:t>The “down arrow” at the right of the organization box would indicate you have more than 1 choice of organization to log into.  Click on it an choose accordingly then “Log in”.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38275"/>
            <a:ext cx="7835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100" y="4523422"/>
            <a:ext cx="783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Club or District Leadership position determines your access to applications listed on the left side of the screen</a:t>
            </a:r>
            <a:endParaRPr lang="en-CA" sz="32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079619"/>
            <a:ext cx="654050" cy="6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" y="3068960"/>
            <a:ext cx="815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9930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Shows your club key number and member ID number</a:t>
            </a:r>
            <a:endParaRPr lang="en-CA" sz="3200" b="1" dirty="0"/>
          </a:p>
        </p:txBody>
      </p:sp>
      <p:sp>
        <p:nvSpPr>
          <p:cNvPr id="3" name="Bent Arrow 2"/>
          <p:cNvSpPr/>
          <p:nvPr/>
        </p:nvSpPr>
        <p:spPr bwMode="auto">
          <a:xfrm rot="5400000">
            <a:off x="2645879" y="2690825"/>
            <a:ext cx="863910" cy="540060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653136"/>
            <a:ext cx="4365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Gives you the ability to keep your own information up to date</a:t>
            </a:r>
            <a:endParaRPr lang="en-CA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88662" y="3726022"/>
            <a:ext cx="5492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information </a:t>
            </a:r>
            <a:r>
              <a:rPr lang="en-CA" sz="3200" b="1" dirty="0" smtClean="0"/>
              <a:t>– biography, home address, seasonal address, business address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 smtClean="0"/>
              <a:t>– e-mail, phone numbers, </a:t>
            </a:r>
            <a:r>
              <a:rPr lang="en-CA" sz="3200" b="1" dirty="0"/>
              <a:t>F</a:t>
            </a:r>
            <a:r>
              <a:rPr lang="en-CA" sz="3200" b="1" dirty="0" smtClean="0"/>
              <a:t>acebook, Pinterest, </a:t>
            </a:r>
            <a:r>
              <a:rPr lang="en-CA" sz="3200" b="1" dirty="0" err="1" smtClean="0"/>
              <a:t>Linkedin</a:t>
            </a:r>
            <a:r>
              <a:rPr lang="en-CA" sz="3200" b="1" dirty="0" smtClean="0"/>
              <a:t>, Google+, Twitter accounts or personal web address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Professional backgrounds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Spouse/partner information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Remember to click             at the bottom of the page when you are done any edits</a:t>
            </a:r>
          </a:p>
          <a:p>
            <a:endParaRPr lang="en-CA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0" y="5517232"/>
            <a:ext cx="1109037" cy="6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4784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000" b="1" u="sng" dirty="0" smtClean="0">
                <a:latin typeface="Garamond" pitchFamily="18" charset="0"/>
              </a:rPr>
              <a:t>Personal 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000" b="1" dirty="0" smtClean="0">
                <a:latin typeface="Garamond" pitchFamily="18" charset="0"/>
              </a:rPr>
              <a:t>2 great questions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3200" b="1" dirty="0" smtClean="0">
              <a:latin typeface="Garamond" pitchFamily="18" charset="0"/>
            </a:endParaRPr>
          </a:p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CA" sz="3600" b="1" dirty="0" smtClean="0">
                <a:latin typeface="Garamond" pitchFamily="18" charset="0"/>
              </a:rPr>
              <a:t>Where do I go to participate in KI on-line education?</a:t>
            </a:r>
          </a:p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CA" sz="3600" b="1" dirty="0" smtClean="0">
                <a:latin typeface="Garamond" pitchFamily="18" charset="0"/>
              </a:rPr>
              <a:t>Where do I find KI webinars – past and future?</a:t>
            </a:r>
          </a:p>
        </p:txBody>
      </p:sp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Scroll down and there is more to see!</a:t>
            </a:r>
            <a:endParaRPr lang="en-CA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4" y="1844906"/>
            <a:ext cx="7784631" cy="47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52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Your education journey starts on the Kiwanis One web site – </a:t>
            </a:r>
            <a:r>
              <a:rPr lang="en-CA" sz="3200" b="1" dirty="0" smtClean="0">
                <a:hlinkClick r:id="rId3"/>
              </a:rPr>
              <a:t>www.kiwanisone.org</a:t>
            </a:r>
            <a:endParaRPr lang="en-CA" sz="3200" b="1" dirty="0" smtClean="0"/>
          </a:p>
          <a:p>
            <a:r>
              <a:rPr lang="en-CA" sz="3200" b="1" dirty="0" smtClean="0"/>
              <a:t>Hover your cursor over the “Learn” tab</a:t>
            </a:r>
          </a:p>
          <a:p>
            <a:r>
              <a:rPr lang="en-CA" sz="3200" b="1" dirty="0" smtClean="0"/>
              <a:t>Sub-menus appear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21" y="3618895"/>
            <a:ext cx="2767149" cy="29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Click on “Club Member Education” </a:t>
            </a:r>
          </a:p>
          <a:p>
            <a:r>
              <a:rPr lang="en-CA" sz="3200" b="1" dirty="0" smtClean="0"/>
              <a:t>A new screen appears.  Read the instructions and follow the line to “Log In”</a:t>
            </a:r>
            <a:endParaRPr lang="en-CA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3126452"/>
            <a:ext cx="8824680" cy="27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30" y="2204862"/>
            <a:ext cx="3350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Quick links on the right hand side of the screen is a shortcut to what is listed.</a:t>
            </a:r>
            <a:endParaRPr lang="en-CA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922465" cy="35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Log into Kiwanis Connect – pick your club on the next screen </a:t>
            </a:r>
            <a:endParaRPr lang="en-CA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1" y="2653157"/>
            <a:ext cx="6957261" cy="40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38275"/>
            <a:ext cx="7835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079619"/>
            <a:ext cx="654050" cy="6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58112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The Education tab is listed on the left hand side of the screen.  Click on it.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 smtClean="0"/>
              <a:t>You can review any of the educational modules listed – it is self-paced – you don’t have to hold a club position to learn!</a:t>
            </a:r>
            <a:endParaRPr lang="en-C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" y="2087563"/>
            <a:ext cx="79248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0" y="1484784"/>
            <a:ext cx="7696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71703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smtClean="0"/>
              <a:t>You can begin your education journey, sign off of the module and return in a day or two and pick up where you left off.</a:t>
            </a:r>
          </a:p>
        </p:txBody>
      </p:sp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Webinars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smtClean="0"/>
              <a:t>Under the “Learn” tab on the Kiwanis One web site you will see a link called “Tutorial Video Archive”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smtClean="0"/>
              <a:t>A new screen appears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smtClean="0"/>
              <a:t>Webinars are listed by categories</a:t>
            </a:r>
            <a:endParaRPr lang="en-CA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" y="4869160"/>
            <a:ext cx="9144000" cy="12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Lots to discover on the Kiwanis One website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It takes time and a lot of clicking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Handy “Search” engine at the top of the page</a:t>
            </a:r>
            <a:endParaRPr lang="en-CA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49360"/>
            <a:ext cx="5025911" cy="7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29309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You can’t break it!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Be bold and adventurous</a:t>
            </a:r>
            <a:endParaRPr lang="en-CA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Having trouble finding something – contact </a:t>
            </a:r>
            <a:r>
              <a:rPr lang="en-CA" sz="3200" b="1" dirty="0" smtClean="0">
                <a:hlinkClick r:id="rId4"/>
              </a:rPr>
              <a:t>memberservices@kiwanis.org</a:t>
            </a:r>
            <a:endParaRPr lang="en-C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4008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484784"/>
            <a:ext cx="658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Questions??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9582" y="1268760"/>
            <a:ext cx="6480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Each tab is your connection to important information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About Kiwanis tab lists all clubs in ECC and websites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Bilingual presentation for some documents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Listing of District Leadership and contact info under the Leadership tab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Includes District Administrators &amp; District Chairs, Trustees etc.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Links to our Service Leadership Family are listed under Youth Programs tab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District Newsletter is under the News and Events tab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A" sz="2400" b="1" dirty="0" smtClean="0"/>
              <a:t>District Documents contains important info</a:t>
            </a:r>
          </a:p>
          <a:p>
            <a:pPr marL="342900" indent="-342900">
              <a:buFont typeface="Wingdings" pitchFamily="2" charset="2"/>
              <a:buChar char="Ø"/>
            </a:pPr>
            <a:endParaRPr lang="en-CA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994"/>
            <a:ext cx="2213670" cy="47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26876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Garamond" pitchFamily="18" charset="0"/>
                <a:ea typeface="ＭＳ Ｐゴシック"/>
              </a:rPr>
              <a:t>For electronic copies of this presentation please send 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Garamond" pitchFamily="18" charset="0"/>
                <a:ea typeface="ＭＳ Ｐゴシック"/>
              </a:rPr>
              <a:t>e-mail to </a:t>
            </a:r>
            <a:r>
              <a:rPr lang="en-CA" sz="4800" b="1" dirty="0" smtClean="0">
                <a:latin typeface="Garamond" pitchFamily="18" charset="0"/>
                <a:ea typeface="ＭＳ Ｐゴシック"/>
                <a:hlinkClick r:id="rId3"/>
              </a:rPr>
              <a:t>s.donald@cogeco.ca</a:t>
            </a:r>
            <a:r>
              <a:rPr lang="en-CA" sz="4800" b="1" dirty="0" smtClean="0">
                <a:latin typeface="Garamond" pitchFamily="18" charset="0"/>
                <a:ea typeface="ＭＳ Ｐゴシック"/>
              </a:rPr>
              <a:t> or go to the education tab on the EC&amp;C website to download.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 smtClean="0">
                <a:latin typeface="Garamond" pitchFamily="18" charset="0"/>
                <a:ea typeface="ＭＳ Ｐゴシック"/>
              </a:rPr>
              <a:t>Thank you!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 err="1" smtClean="0">
                <a:latin typeface="Garamond" pitchFamily="18" charset="0"/>
                <a:ea typeface="ＭＳ Ｐゴシック"/>
              </a:rPr>
              <a:t>Merci</a:t>
            </a:r>
            <a:r>
              <a:rPr lang="en-CA" sz="4800" b="1" dirty="0" smtClean="0">
                <a:latin typeface="Garamond" pitchFamily="18" charset="0"/>
                <a:ea typeface="ＭＳ Ｐゴシック"/>
              </a:rPr>
              <a:t>!</a:t>
            </a:r>
            <a:endParaRPr lang="en-CA" sz="4800" b="1" dirty="0">
              <a:latin typeface="Garamond" pitchFamily="18" charset="0"/>
              <a:ea typeface="ＭＳ Ｐゴシック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CA" sz="4800" b="1" dirty="0">
              <a:latin typeface="Garamond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5301208"/>
            <a:ext cx="756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/>
              <a:t>Hover over a tab along the left hand side and sub-menus will be revealed where you can find all sorts of information</a:t>
            </a:r>
            <a:endParaRPr lang="en-CA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07" y="1345408"/>
            <a:ext cx="6323130" cy="39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1383794"/>
            <a:ext cx="7567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800" b="1" dirty="0" smtClean="0"/>
              <a:t>Strategic Plan tab is where you will find the following education items for each pillar –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7" y="2321332"/>
            <a:ext cx="8172738" cy="440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98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 smtClean="0"/>
              <a:t>You can’t break it!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 smtClean="0"/>
              <a:t>Go on an adventure and discover what dwells behind each tab on our new EC&amp;C website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 smtClean="0"/>
              <a:t>Go on, you can do it!!!</a:t>
            </a:r>
            <a:endParaRPr lang="en-CA" sz="4400" b="1" dirty="0"/>
          </a:p>
        </p:txBody>
      </p:sp>
      <p:pic>
        <p:nvPicPr>
          <p:cNvPr id="19458" name="Picture 2" descr="C:\Users\Owner\AppData\Local\Microsoft\Windows\Temporary Internet Files\Content.IE5\VXUYA3XL\magnifying-glass-on-compu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60" y="4581128"/>
            <a:ext cx="2716510" cy="20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472" y="11967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/>
              <a:t>This should be a website that you are </a:t>
            </a:r>
            <a:r>
              <a:rPr lang="en-CA" sz="3200" b="1" dirty="0" smtClean="0"/>
              <a:t> </a:t>
            </a:r>
            <a:r>
              <a:rPr lang="en-CA" sz="3200" b="1" dirty="0"/>
              <a:t>familiar with - </a:t>
            </a:r>
            <a:r>
              <a:rPr lang="en-CA" sz="3200" b="1" dirty="0" smtClean="0">
                <a:hlinkClick r:id="rId3"/>
              </a:rPr>
              <a:t>www.kiwanis.org</a:t>
            </a:r>
            <a:endParaRPr lang="en-CA" sz="3200" b="1" dirty="0" smtClean="0"/>
          </a:p>
          <a:p>
            <a:pPr algn="ctr"/>
            <a:r>
              <a:rPr lang="en-CA" sz="3200" b="1" dirty="0" smtClean="0"/>
              <a:t>This is the public side of our organization.</a:t>
            </a:r>
            <a:endParaRPr lang="en-CA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0" y="2708920"/>
            <a:ext cx="7937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0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" y="1643728"/>
            <a:ext cx="890508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4" y="2276872"/>
            <a:ext cx="89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3200" b="1" dirty="0" smtClean="0"/>
              <a:t> These are the tabs across the top of public home page – www.kiwanis.org</a:t>
            </a:r>
            <a:endParaRPr lang="en-CA" sz="32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" y="3578538"/>
            <a:ext cx="8905089" cy="4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43711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These are the tabs across the top of the </a:t>
            </a:r>
            <a:r>
              <a:rPr lang="en-CA" sz="3200" b="1" dirty="0" smtClean="0">
                <a:hlinkClick r:id="rId5"/>
              </a:rPr>
              <a:t>www.kiwanisone.org</a:t>
            </a:r>
            <a:r>
              <a:rPr lang="en-CA" sz="3200" b="1" dirty="0" smtClean="0"/>
              <a:t> home page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They are slightly different as are the tabs just below the word “Kiwanis”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07515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818</Words>
  <Application>Microsoft Office PowerPoint</Application>
  <PresentationFormat>On-screen Show (4:3)</PresentationFormat>
  <Paragraphs>164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Information Highway A Guide for Every Kiwanian EC&amp;C District Convention  Aruba 2015</dc:title>
  <dc:creator>Sheila</dc:creator>
  <cp:lastModifiedBy>Sheila</cp:lastModifiedBy>
  <cp:revision>37</cp:revision>
  <dcterms:created xsi:type="dcterms:W3CDTF">2015-03-17T20:09:01Z</dcterms:created>
  <dcterms:modified xsi:type="dcterms:W3CDTF">2016-07-29T13:45:20Z</dcterms:modified>
</cp:coreProperties>
</file>