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8" r:id="rId3"/>
    <p:sldId id="259" r:id="rId4"/>
    <p:sldId id="260" r:id="rId5"/>
    <p:sldId id="262" r:id="rId6"/>
    <p:sldId id="264" r:id="rId7"/>
    <p:sldId id="265" r:id="rId8"/>
    <p:sldId id="266" r:id="rId9"/>
    <p:sldId id="268" r:id="rId10"/>
    <p:sldId id="269" r:id="rId11"/>
    <p:sldId id="270" r:id="rId12"/>
    <p:sldId id="272" r:id="rId13"/>
    <p:sldId id="274" r:id="rId14"/>
    <p:sldId id="275" r:id="rId15"/>
    <p:sldId id="276" r:id="rId16"/>
    <p:sldId id="277" r:id="rId17"/>
    <p:sldId id="278" r:id="rId18"/>
    <p:sldId id="279" r:id="rId19"/>
    <p:sldId id="280" r:id="rId20"/>
    <p:sldId id="281" r:id="rId21"/>
    <p:sldId id="283" r:id="rId22"/>
    <p:sldId id="284" r:id="rId23"/>
    <p:sldId id="286" r:id="rId24"/>
    <p:sldId id="289" r:id="rId25"/>
    <p:sldId id="290" r:id="rId26"/>
    <p:sldId id="292" r:id="rId27"/>
    <p:sldId id="294" r:id="rId28"/>
    <p:sldId id="295" r:id="rId29"/>
    <p:sldId id="296" r:id="rId30"/>
    <p:sldId id="297" r:id="rId31"/>
    <p:sldId id="298"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5"/>
    <p:restoredTop sz="94643"/>
  </p:normalViewPr>
  <p:slideViewPr>
    <p:cSldViewPr>
      <p:cViewPr varScale="1">
        <p:scale>
          <a:sx n="138" d="100"/>
          <a:sy n="138" d="100"/>
        </p:scale>
        <p:origin x="112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69083-E2BF-452E-A4E9-BA586315607C}" type="datetimeFigureOut">
              <a:rPr lang="en-CA" smtClean="0"/>
              <a:t>2017-04-26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00C4EA-9A50-4C6F-AC4D-16CEBBE59E5B}" type="slidenum">
              <a:rPr lang="en-CA" smtClean="0"/>
              <a:t>‹#›</a:t>
            </a:fld>
            <a:endParaRPr lang="en-CA"/>
          </a:p>
        </p:txBody>
      </p:sp>
    </p:spTree>
    <p:extLst>
      <p:ext uri="{BB962C8B-B14F-4D97-AF65-F5344CB8AC3E}">
        <p14:creationId xmlns:p14="http://schemas.microsoft.com/office/powerpoint/2010/main" val="40312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78680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355369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129903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962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74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8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17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596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4131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8321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376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2</a:t>
            </a:fld>
            <a:endParaRPr lang="en-CA" dirty="0">
              <a:solidFill>
                <a:prstClr val="black"/>
              </a:solidFill>
            </a:endParaRPr>
          </a:p>
        </p:txBody>
      </p:sp>
    </p:spTree>
    <p:extLst>
      <p:ext uri="{BB962C8B-B14F-4D97-AF65-F5344CB8AC3E}">
        <p14:creationId xmlns:p14="http://schemas.microsoft.com/office/powerpoint/2010/main" val="30865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9777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102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385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7630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932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578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150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130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900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885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889387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8187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486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547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4704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212606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55165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33811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C107F0E-3D5F-4938-A555-206E4F5364DF}"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242133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07F0E-3D5F-4938-A555-206E4F5364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34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5" name="Footer Placeholder 4"/>
          <p:cNvSpPr>
            <a:spLocks noGrp="1"/>
          </p:cNvSpPr>
          <p:nvPr>
            <p:ph type="ftr" sz="quarter" idx="11"/>
          </p:nvPr>
        </p:nvSpPr>
        <p:spPr/>
        <p:txBody>
          <a:bodyPr/>
          <a:lstStyle/>
          <a:p>
            <a:endParaRPr lang="en-CA" dirty="0">
              <a:solidFill>
                <a:srgbClr val="073E87"/>
              </a:solidFill>
            </a:endParaRPr>
          </a:p>
        </p:txBody>
      </p:sp>
      <p:sp>
        <p:nvSpPr>
          <p:cNvPr id="6" name="Slide Number Placeholder 5"/>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Tree>
    <p:extLst>
      <p:ext uri="{BB962C8B-B14F-4D97-AF65-F5344CB8AC3E}">
        <p14:creationId xmlns:p14="http://schemas.microsoft.com/office/powerpoint/2010/main" val="335707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5" name="Footer Placeholder 4"/>
          <p:cNvSpPr>
            <a:spLocks noGrp="1"/>
          </p:cNvSpPr>
          <p:nvPr>
            <p:ph type="ftr" sz="quarter" idx="11"/>
          </p:nvPr>
        </p:nvSpPr>
        <p:spPr/>
        <p:txBody>
          <a:bodyPr/>
          <a:lstStyle/>
          <a:p>
            <a:endParaRPr lang="en-CA" dirty="0">
              <a:solidFill>
                <a:srgbClr val="073E87"/>
              </a:solidFill>
            </a:endParaRPr>
          </a:p>
        </p:txBody>
      </p:sp>
      <p:sp>
        <p:nvSpPr>
          <p:cNvPr id="6" name="Slide Number Placeholder 5"/>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Tree>
    <p:extLst>
      <p:ext uri="{BB962C8B-B14F-4D97-AF65-F5344CB8AC3E}">
        <p14:creationId xmlns:p14="http://schemas.microsoft.com/office/powerpoint/2010/main" val="341642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5" name="Footer Placeholder 4"/>
          <p:cNvSpPr>
            <a:spLocks noGrp="1"/>
          </p:cNvSpPr>
          <p:nvPr>
            <p:ph type="ftr" sz="quarter" idx="11"/>
          </p:nvPr>
        </p:nvSpPr>
        <p:spPr/>
        <p:txBody>
          <a:bodyPr/>
          <a:lstStyle/>
          <a:p>
            <a:endParaRPr lang="en-CA" dirty="0">
              <a:solidFill>
                <a:srgbClr val="073E87"/>
              </a:solidFill>
            </a:endParaRPr>
          </a:p>
        </p:txBody>
      </p:sp>
      <p:sp>
        <p:nvSpPr>
          <p:cNvPr id="6" name="Slide Number Placeholder 5"/>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868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5" name="Footer Placeholder 4"/>
          <p:cNvSpPr>
            <a:spLocks noGrp="1"/>
          </p:cNvSpPr>
          <p:nvPr>
            <p:ph type="ftr" sz="quarter" idx="11"/>
          </p:nvPr>
        </p:nvSpPr>
        <p:spPr/>
        <p:txBody>
          <a:bodyPr/>
          <a:lstStyle/>
          <a:p>
            <a:endParaRPr lang="en-CA" dirty="0">
              <a:solidFill>
                <a:srgbClr val="073E87"/>
              </a:solidFill>
            </a:endParaRPr>
          </a:p>
        </p:txBody>
      </p:sp>
      <p:sp>
        <p:nvSpPr>
          <p:cNvPr id="6" name="Slide Number Placeholder 5"/>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362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5" name="Footer Placeholder 4"/>
          <p:cNvSpPr>
            <a:spLocks noGrp="1"/>
          </p:cNvSpPr>
          <p:nvPr>
            <p:ph type="ftr" sz="quarter" idx="11"/>
          </p:nvPr>
        </p:nvSpPr>
        <p:spPr/>
        <p:txBody>
          <a:bodyPr/>
          <a:lstStyle/>
          <a:p>
            <a:endParaRPr lang="en-CA" dirty="0">
              <a:solidFill>
                <a:srgbClr val="073E87"/>
              </a:solidFill>
            </a:endParaRPr>
          </a:p>
        </p:txBody>
      </p:sp>
      <p:sp>
        <p:nvSpPr>
          <p:cNvPr id="6" name="Slide Number Placeholder 5"/>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Tree>
    <p:extLst>
      <p:ext uri="{BB962C8B-B14F-4D97-AF65-F5344CB8AC3E}">
        <p14:creationId xmlns:p14="http://schemas.microsoft.com/office/powerpoint/2010/main" val="27879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6" name="Footer Placeholder 5"/>
          <p:cNvSpPr>
            <a:spLocks noGrp="1"/>
          </p:cNvSpPr>
          <p:nvPr>
            <p:ph type="ftr" sz="quarter" idx="11"/>
          </p:nvPr>
        </p:nvSpPr>
        <p:spPr/>
        <p:txBody>
          <a:bodyPr/>
          <a:lstStyle/>
          <a:p>
            <a:endParaRPr lang="en-CA" dirty="0">
              <a:solidFill>
                <a:srgbClr val="073E87"/>
              </a:solidFill>
            </a:endParaRPr>
          </a:p>
        </p:txBody>
      </p:sp>
      <p:sp>
        <p:nvSpPr>
          <p:cNvPr id="7" name="Slide Number Placeholder 6"/>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27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8" name="Footer Placeholder 7"/>
          <p:cNvSpPr>
            <a:spLocks noGrp="1"/>
          </p:cNvSpPr>
          <p:nvPr>
            <p:ph type="ftr" sz="quarter" idx="11"/>
          </p:nvPr>
        </p:nvSpPr>
        <p:spPr/>
        <p:txBody>
          <a:bodyPr/>
          <a:lstStyle/>
          <a:p>
            <a:endParaRPr lang="en-CA" dirty="0">
              <a:solidFill>
                <a:srgbClr val="073E87"/>
              </a:solidFill>
            </a:endParaRPr>
          </a:p>
        </p:txBody>
      </p:sp>
      <p:sp>
        <p:nvSpPr>
          <p:cNvPr id="9" name="Slide Number Placeholder 8"/>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Tree>
    <p:extLst>
      <p:ext uri="{BB962C8B-B14F-4D97-AF65-F5344CB8AC3E}">
        <p14:creationId xmlns:p14="http://schemas.microsoft.com/office/powerpoint/2010/main" val="337719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4" name="Footer Placeholder 3"/>
          <p:cNvSpPr>
            <a:spLocks noGrp="1"/>
          </p:cNvSpPr>
          <p:nvPr>
            <p:ph type="ftr" sz="quarter" idx="11"/>
          </p:nvPr>
        </p:nvSpPr>
        <p:spPr/>
        <p:txBody>
          <a:bodyPr/>
          <a:lstStyle/>
          <a:p>
            <a:endParaRPr lang="en-CA" dirty="0">
              <a:solidFill>
                <a:srgbClr val="073E87"/>
              </a:solidFill>
            </a:endParaRPr>
          </a:p>
        </p:txBody>
      </p:sp>
      <p:sp>
        <p:nvSpPr>
          <p:cNvPr id="5" name="Slide Number Placeholder 4"/>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Tree>
    <p:extLst>
      <p:ext uri="{BB962C8B-B14F-4D97-AF65-F5344CB8AC3E}">
        <p14:creationId xmlns:p14="http://schemas.microsoft.com/office/powerpoint/2010/main" val="187969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3" name="Footer Placeholder 2"/>
          <p:cNvSpPr>
            <a:spLocks noGrp="1"/>
          </p:cNvSpPr>
          <p:nvPr>
            <p:ph type="ftr" sz="quarter" idx="11"/>
          </p:nvPr>
        </p:nvSpPr>
        <p:spPr/>
        <p:txBody>
          <a:bodyPr/>
          <a:lstStyle/>
          <a:p>
            <a:endParaRPr lang="en-CA" dirty="0">
              <a:solidFill>
                <a:srgbClr val="073E87"/>
              </a:solidFill>
            </a:endParaRPr>
          </a:p>
        </p:txBody>
      </p:sp>
      <p:sp>
        <p:nvSpPr>
          <p:cNvPr id="4" name="Slide Number Placeholder 3"/>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Tree>
    <p:extLst>
      <p:ext uri="{BB962C8B-B14F-4D97-AF65-F5344CB8AC3E}">
        <p14:creationId xmlns:p14="http://schemas.microsoft.com/office/powerpoint/2010/main" val="166758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6" name="Footer Placeholder 5"/>
          <p:cNvSpPr>
            <a:spLocks noGrp="1"/>
          </p:cNvSpPr>
          <p:nvPr>
            <p:ph type="ftr" sz="quarter" idx="11"/>
          </p:nvPr>
        </p:nvSpPr>
        <p:spPr/>
        <p:txBody>
          <a:bodyPr/>
          <a:lstStyle/>
          <a:p>
            <a:endParaRPr lang="en-CA" dirty="0">
              <a:solidFill>
                <a:srgbClr val="073E87"/>
              </a:solidFill>
            </a:endParaRPr>
          </a:p>
        </p:txBody>
      </p:sp>
      <p:sp>
        <p:nvSpPr>
          <p:cNvPr id="7" name="Slide Number Placeholder 6"/>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965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6" name="Footer Placeholder 5"/>
          <p:cNvSpPr>
            <a:spLocks noGrp="1"/>
          </p:cNvSpPr>
          <p:nvPr>
            <p:ph type="ftr" sz="quarter" idx="11"/>
          </p:nvPr>
        </p:nvSpPr>
        <p:spPr/>
        <p:txBody>
          <a:bodyPr/>
          <a:lstStyle/>
          <a:p>
            <a:endParaRPr lang="en-CA" dirty="0">
              <a:solidFill>
                <a:srgbClr val="073E87"/>
              </a:solidFill>
            </a:endParaRPr>
          </a:p>
        </p:txBody>
      </p:sp>
      <p:sp>
        <p:nvSpPr>
          <p:cNvPr id="7" name="Slide Number Placeholder 6"/>
          <p:cNvSpPr>
            <a:spLocks noGrp="1"/>
          </p:cNvSpPr>
          <p:nvPr>
            <p:ph type="sldNum" sz="quarter" idx="12"/>
          </p:nvPr>
        </p:nvSpPr>
        <p:spPr/>
        <p:txBody>
          <a:bodyPr/>
          <a:lstStyle/>
          <a:p>
            <a:fld id="{89AFFF73-06CF-4E70-AF08-337AD31FACB5}" type="slidenum">
              <a:rPr lang="en-CA" smtClean="0">
                <a:solidFill>
                  <a:srgbClr val="073E87"/>
                </a:solidFill>
              </a:rPr>
              <a:pPr/>
              <a:t>‹#›</a:t>
            </a:fld>
            <a:endParaRPr lang="en-CA"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383261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accent1">
                <a:lumMod val="5000"/>
                <a:lumOff val="95000"/>
              </a:schemeClr>
            </a:gs>
            <a:gs pos="89000">
              <a:schemeClr val="bg1"/>
            </a:gs>
            <a:gs pos="80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76D7627-C723-4CBC-8DCE-52307A96C464}" type="datetimeFigureOut">
              <a:rPr lang="en-CA" smtClean="0">
                <a:solidFill>
                  <a:srgbClr val="073E87"/>
                </a:solidFill>
              </a:rPr>
              <a:pPr/>
              <a:t>2017-04-26</a:t>
            </a:fld>
            <a:endParaRPr lang="en-CA" dirty="0">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CA"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9AFFF73-06CF-4E70-AF08-337AD31FACB5}" type="slidenum">
              <a:rPr lang="en-CA" smtClean="0">
                <a:solidFill>
                  <a:srgbClr val="073E87"/>
                </a:solidFill>
              </a:rPr>
              <a:pPr/>
              <a:t>‹#›</a:t>
            </a:fld>
            <a:endParaRPr lang="en-CA"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1435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1340768"/>
            <a:ext cx="7998645" cy="1231499"/>
          </a:xfrm>
          <a:prstGeom prst="rect">
            <a:avLst/>
          </a:prstGeom>
        </p:spPr>
      </p:pic>
      <p:sp>
        <p:nvSpPr>
          <p:cNvPr id="5" name="TextBox 4"/>
          <p:cNvSpPr txBox="1"/>
          <p:nvPr/>
        </p:nvSpPr>
        <p:spPr>
          <a:xfrm>
            <a:off x="971600" y="2708920"/>
            <a:ext cx="7488832" cy="2419124"/>
          </a:xfrm>
          <a:prstGeom prst="rect">
            <a:avLst/>
          </a:prstGeom>
          <a:noFill/>
        </p:spPr>
        <p:txBody>
          <a:bodyPr wrap="square" rtlCol="0">
            <a:spAutoFit/>
          </a:bodyPr>
          <a:lstStyle/>
          <a:p>
            <a:pPr lvl="0" algn="ctr">
              <a:spcBef>
                <a:spcPct val="20000"/>
              </a:spcBef>
              <a:buClr>
                <a:srgbClr val="31B6FD"/>
              </a:buClr>
              <a:buSzPct val="100000"/>
            </a:pPr>
            <a:r>
              <a:rPr lang="en-CA" sz="3600" b="1" dirty="0">
                <a:solidFill>
                  <a:srgbClr val="002060"/>
                </a:solidFill>
              </a:rPr>
              <a:t>AN EASTERN CANADA AND CARIBBEAN DISTRICT</a:t>
            </a:r>
            <a:br>
              <a:rPr lang="en-CA" sz="3600" b="1" dirty="0">
                <a:solidFill>
                  <a:srgbClr val="002060"/>
                </a:solidFill>
              </a:rPr>
            </a:br>
            <a:r>
              <a:rPr lang="en-CA" sz="3600" b="1" dirty="0">
                <a:solidFill>
                  <a:srgbClr val="002060"/>
                </a:solidFill>
              </a:rPr>
              <a:t>EDUCATION MODULE</a:t>
            </a:r>
          </a:p>
          <a:p>
            <a:pPr lvl="0" algn="ctr">
              <a:spcBef>
                <a:spcPct val="20000"/>
              </a:spcBef>
              <a:buClr>
                <a:srgbClr val="31B6FD"/>
              </a:buClr>
              <a:buSzPct val="100000"/>
            </a:pPr>
            <a:r>
              <a:rPr lang="en-CA" sz="3600" b="1" dirty="0">
                <a:solidFill>
                  <a:srgbClr val="002060"/>
                </a:solidFill>
              </a:rPr>
              <a:t>Updated </a:t>
            </a:r>
            <a:r>
              <a:rPr lang="en-CA" sz="3600" b="1">
                <a:solidFill>
                  <a:srgbClr val="002060"/>
                </a:solidFill>
              </a:rPr>
              <a:t>March 22, </a:t>
            </a:r>
            <a:r>
              <a:rPr lang="en-CA" sz="3600" b="1" dirty="0">
                <a:solidFill>
                  <a:srgbClr val="002060"/>
                </a:solidFill>
              </a:rPr>
              <a:t>2017</a:t>
            </a:r>
            <a:endParaRPr lang="en-CA" sz="3600" dirty="0">
              <a:solidFill>
                <a:srgbClr val="002060"/>
              </a:solidFill>
            </a:endParaRPr>
          </a:p>
        </p:txBody>
      </p:sp>
    </p:spTree>
    <p:extLst>
      <p:ext uri="{BB962C8B-B14F-4D97-AF65-F5344CB8AC3E}">
        <p14:creationId xmlns:p14="http://schemas.microsoft.com/office/powerpoint/2010/main" val="75079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8225" y="1412776"/>
            <a:ext cx="4785775" cy="3389670"/>
          </a:xfrm>
          <a:prstGeom prst="rect">
            <a:avLst/>
          </a:prstGeom>
        </p:spPr>
      </p:pic>
      <p:sp>
        <p:nvSpPr>
          <p:cNvPr id="4" name="TextBox 3"/>
          <p:cNvSpPr txBox="1"/>
          <p:nvPr/>
        </p:nvSpPr>
        <p:spPr>
          <a:xfrm>
            <a:off x="539552" y="1214785"/>
            <a:ext cx="3818673" cy="3785652"/>
          </a:xfrm>
          <a:prstGeom prst="rect">
            <a:avLst/>
          </a:prstGeom>
          <a:noFill/>
        </p:spPr>
        <p:txBody>
          <a:bodyPr wrap="square" rtlCol="0">
            <a:spAutoFit/>
          </a:bodyPr>
          <a:lstStyle/>
          <a:p>
            <a:pPr lvl="0">
              <a:spcAft>
                <a:spcPts val="600"/>
              </a:spcAft>
              <a:buClr>
                <a:srgbClr val="31B6FD"/>
              </a:buClr>
              <a:buSzPct val="100000"/>
            </a:pPr>
            <a:r>
              <a:rPr lang="en-CA" sz="3000" dirty="0">
                <a:solidFill>
                  <a:srgbClr val="002060"/>
                </a:solidFill>
                <a:latin typeface="Candara" pitchFamily="34" charset="0"/>
              </a:rPr>
              <a:t>Ample time  is provided at a club meeting for the presentation of by-law amendments and resolutions that will come before the House of Delegates.</a:t>
            </a:r>
          </a:p>
        </p:txBody>
      </p:sp>
    </p:spTree>
    <p:extLst>
      <p:ext uri="{BB962C8B-B14F-4D97-AF65-F5344CB8AC3E}">
        <p14:creationId xmlns:p14="http://schemas.microsoft.com/office/powerpoint/2010/main" val="94421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016" y="1340768"/>
            <a:ext cx="4261473" cy="3240360"/>
          </a:xfrm>
          <a:prstGeom prst="rect">
            <a:avLst/>
          </a:prstGeom>
        </p:spPr>
      </p:pic>
      <p:sp>
        <p:nvSpPr>
          <p:cNvPr id="4" name="TextBox 3"/>
          <p:cNvSpPr txBox="1"/>
          <p:nvPr/>
        </p:nvSpPr>
        <p:spPr>
          <a:xfrm>
            <a:off x="776075" y="1068122"/>
            <a:ext cx="3888432" cy="3785652"/>
          </a:xfrm>
          <a:prstGeom prst="rect">
            <a:avLst/>
          </a:prstGeom>
          <a:noFill/>
        </p:spPr>
        <p:txBody>
          <a:bodyPr wrap="square" rtlCol="0">
            <a:spAutoFit/>
          </a:bodyPr>
          <a:lstStyle/>
          <a:p>
            <a:pPr lvl="0">
              <a:spcAft>
                <a:spcPts val="600"/>
              </a:spcAft>
              <a:buClr>
                <a:srgbClr val="31B6FD"/>
              </a:buClr>
              <a:buSzPct val="100000"/>
            </a:pPr>
            <a:r>
              <a:rPr lang="en-CA" sz="3000" dirty="0">
                <a:solidFill>
                  <a:srgbClr val="002060"/>
                </a:solidFill>
                <a:latin typeface="Candara" pitchFamily="34" charset="0"/>
              </a:rPr>
              <a:t>A streamlined approach is adopted for delegates to receive input from the membership regarding their opinion on issues that will be voted on at the convention. </a:t>
            </a:r>
          </a:p>
        </p:txBody>
      </p:sp>
    </p:spTree>
    <p:extLst>
      <p:ext uri="{BB962C8B-B14F-4D97-AF65-F5344CB8AC3E}">
        <p14:creationId xmlns:p14="http://schemas.microsoft.com/office/powerpoint/2010/main" val="266778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3314" y="1340768"/>
            <a:ext cx="4590686" cy="3255546"/>
          </a:xfrm>
          <a:prstGeom prst="rect">
            <a:avLst/>
          </a:prstGeom>
        </p:spPr>
      </p:pic>
      <p:sp>
        <p:nvSpPr>
          <p:cNvPr id="5" name="TextBox 4"/>
          <p:cNvSpPr txBox="1"/>
          <p:nvPr/>
        </p:nvSpPr>
        <p:spPr>
          <a:xfrm>
            <a:off x="755576" y="908720"/>
            <a:ext cx="3528392" cy="3908762"/>
          </a:xfrm>
          <a:prstGeom prst="rect">
            <a:avLst/>
          </a:prstGeom>
          <a:noFill/>
        </p:spPr>
        <p:txBody>
          <a:bodyPr wrap="square" rtlCol="0">
            <a:spAutoFit/>
          </a:bodyPr>
          <a:lstStyle/>
          <a:p>
            <a:pPr lvl="0">
              <a:spcAft>
                <a:spcPts val="600"/>
              </a:spcAft>
              <a:buClr>
                <a:srgbClr val="31B6FD"/>
              </a:buClr>
              <a:buSzPct val="100000"/>
            </a:pPr>
            <a:r>
              <a:rPr lang="en-CA" sz="3100">
                <a:solidFill>
                  <a:srgbClr val="002060"/>
                </a:solidFill>
              </a:rPr>
              <a:t>Prior to the convention, materials received regarding candidates seeking election for higher office  are circulated. </a:t>
            </a:r>
            <a:endParaRPr lang="en-CA" sz="3100" dirty="0">
              <a:solidFill>
                <a:srgbClr val="002060"/>
              </a:solidFill>
            </a:endParaRPr>
          </a:p>
        </p:txBody>
      </p:sp>
    </p:spTree>
    <p:extLst>
      <p:ext uri="{BB962C8B-B14F-4D97-AF65-F5344CB8AC3E}">
        <p14:creationId xmlns:p14="http://schemas.microsoft.com/office/powerpoint/2010/main" val="240689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5976" y="1340768"/>
            <a:ext cx="4676037" cy="3316511"/>
          </a:xfrm>
          <a:prstGeom prst="rect">
            <a:avLst/>
          </a:prstGeom>
        </p:spPr>
      </p:pic>
      <p:sp>
        <p:nvSpPr>
          <p:cNvPr id="4" name="TextBox 3"/>
          <p:cNvSpPr txBox="1"/>
          <p:nvPr/>
        </p:nvSpPr>
        <p:spPr>
          <a:xfrm>
            <a:off x="827584" y="1355616"/>
            <a:ext cx="3528392" cy="3323987"/>
          </a:xfrm>
          <a:prstGeom prst="rect">
            <a:avLst/>
          </a:prstGeom>
          <a:noFill/>
        </p:spPr>
        <p:txBody>
          <a:bodyPr wrap="square" rtlCol="0">
            <a:spAutoFit/>
          </a:bodyPr>
          <a:lstStyle/>
          <a:p>
            <a:pPr lvl="0">
              <a:spcAft>
                <a:spcPts val="600"/>
              </a:spcAft>
              <a:buClr>
                <a:srgbClr val="31B6FD"/>
              </a:buClr>
              <a:buSzPct val="100000"/>
            </a:pPr>
            <a:r>
              <a:rPr lang="en-CA" sz="3000" dirty="0">
                <a:solidFill>
                  <a:srgbClr val="002060"/>
                </a:solidFill>
              </a:rPr>
              <a:t>After the convention, ample time  is provided at a club meeting for a full convention report by the delegates.</a:t>
            </a:r>
          </a:p>
        </p:txBody>
      </p:sp>
    </p:spTree>
    <p:extLst>
      <p:ext uri="{BB962C8B-B14F-4D97-AF65-F5344CB8AC3E}">
        <p14:creationId xmlns:p14="http://schemas.microsoft.com/office/powerpoint/2010/main" val="65377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2" y="1484784"/>
            <a:ext cx="4493141" cy="3200677"/>
          </a:xfrm>
          <a:prstGeom prst="rect">
            <a:avLst/>
          </a:prstGeom>
        </p:spPr>
      </p:pic>
      <p:sp>
        <p:nvSpPr>
          <p:cNvPr id="4" name="TextBox 3"/>
          <p:cNvSpPr txBox="1"/>
          <p:nvPr/>
        </p:nvSpPr>
        <p:spPr>
          <a:xfrm>
            <a:off x="755576" y="836712"/>
            <a:ext cx="3528392" cy="4708981"/>
          </a:xfrm>
          <a:prstGeom prst="rect">
            <a:avLst/>
          </a:prstGeom>
          <a:noFill/>
        </p:spPr>
        <p:txBody>
          <a:bodyPr wrap="square" rtlCol="0">
            <a:spAutoFit/>
          </a:bodyPr>
          <a:lstStyle/>
          <a:p>
            <a:pPr lvl="0">
              <a:spcAft>
                <a:spcPts val="600"/>
              </a:spcAft>
              <a:buClr>
                <a:srgbClr val="31B6FD"/>
              </a:buClr>
              <a:buSzPct val="100000"/>
            </a:pPr>
            <a:r>
              <a:rPr lang="en-CA" sz="3000" spc="-150">
                <a:solidFill>
                  <a:srgbClr val="002060"/>
                </a:solidFill>
                <a:latin typeface="Candara" pitchFamily="34" charset="0"/>
              </a:rPr>
              <a:t>Arrangements are made for the delegates to be program speakers at a regularly scheduled meeting, to ensure an education presentation regarding the forums attended at the convention are shared. </a:t>
            </a:r>
            <a:endParaRPr lang="en-CA" sz="3000" spc="-150" dirty="0">
              <a:solidFill>
                <a:srgbClr val="002060"/>
              </a:solidFill>
              <a:latin typeface="Candara" pitchFamily="34" charset="0"/>
            </a:endParaRPr>
          </a:p>
        </p:txBody>
      </p:sp>
    </p:spTree>
    <p:extLst>
      <p:ext uri="{BB962C8B-B14F-4D97-AF65-F5344CB8AC3E}">
        <p14:creationId xmlns:p14="http://schemas.microsoft.com/office/powerpoint/2010/main" val="273272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755576" y="2636912"/>
            <a:ext cx="7776864" cy="923330"/>
          </a:xfrm>
          <a:prstGeom prst="rect">
            <a:avLst/>
          </a:prstGeom>
          <a:noFill/>
        </p:spPr>
        <p:txBody>
          <a:bodyPr wrap="square" rtlCol="0">
            <a:spAutoFit/>
          </a:bodyPr>
          <a:lstStyle/>
          <a:p>
            <a:r>
              <a:rPr lang="en-CA" sz="5400" b="1" dirty="0">
                <a:solidFill>
                  <a:srgbClr val="FF0000"/>
                </a:solidFill>
                <a:latin typeface="Candara" pitchFamily="34" charset="0"/>
                <a:ea typeface="+mj-ea"/>
                <a:cs typeface="+mj-cs"/>
              </a:rPr>
              <a:t>DUTIES OF THE MEMBER</a:t>
            </a:r>
            <a:endParaRPr lang="en-US" dirty="0"/>
          </a:p>
        </p:txBody>
      </p:sp>
    </p:spTree>
    <p:extLst>
      <p:ext uri="{BB962C8B-B14F-4D97-AF65-F5344CB8AC3E}">
        <p14:creationId xmlns:p14="http://schemas.microsoft.com/office/powerpoint/2010/main" val="209953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323528" y="1988840"/>
            <a:ext cx="8496944" cy="1969770"/>
          </a:xfrm>
          <a:prstGeom prst="rect">
            <a:avLst/>
          </a:prstGeom>
          <a:noFill/>
        </p:spPr>
        <p:txBody>
          <a:bodyPr wrap="square" rtlCol="0">
            <a:spAutoFit/>
          </a:bodyPr>
          <a:lstStyle/>
          <a:p>
            <a:pPr lvl="0"/>
            <a:r>
              <a:rPr lang="en-CA" sz="3000" spc="-150">
                <a:solidFill>
                  <a:srgbClr val="002060"/>
                </a:solidFill>
              </a:rPr>
              <a:t>To consider all input received from the membership regarding the matters that will come before the House of Delegates at a convention.</a:t>
            </a:r>
            <a:r>
              <a:rPr lang="en-CA" sz="3200">
                <a:solidFill>
                  <a:prstClr val="black"/>
                </a:solidFill>
              </a:rPr>
              <a:t/>
            </a:r>
            <a:br>
              <a:rPr lang="en-CA" sz="3200">
                <a:solidFill>
                  <a:prstClr val="black"/>
                </a:solidFill>
              </a:rPr>
            </a:br>
            <a:endParaRPr lang="en-CA" sz="3200" dirty="0">
              <a:solidFill>
                <a:prstClr val="black"/>
              </a:solidFill>
            </a:endParaRPr>
          </a:p>
        </p:txBody>
      </p:sp>
    </p:spTree>
    <p:extLst>
      <p:ext uri="{BB962C8B-B14F-4D97-AF65-F5344CB8AC3E}">
        <p14:creationId xmlns:p14="http://schemas.microsoft.com/office/powerpoint/2010/main" val="104640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755576" y="2204864"/>
            <a:ext cx="7848872" cy="1969770"/>
          </a:xfrm>
          <a:prstGeom prst="rect">
            <a:avLst/>
          </a:prstGeom>
          <a:noFill/>
        </p:spPr>
        <p:txBody>
          <a:bodyPr wrap="square" rtlCol="0">
            <a:spAutoFit/>
          </a:bodyPr>
          <a:lstStyle/>
          <a:p>
            <a:pPr lvl="0"/>
            <a:r>
              <a:rPr lang="en-CA" sz="3000">
                <a:solidFill>
                  <a:srgbClr val="002060"/>
                </a:solidFill>
              </a:rPr>
              <a:t>To provide delegates with an informed opinion regarding the matters that will come before the House of Delegates for a vote.</a:t>
            </a:r>
            <a:r>
              <a:rPr lang="en-CA" sz="3200">
                <a:solidFill>
                  <a:prstClr val="black"/>
                </a:solidFill>
              </a:rPr>
              <a:t/>
            </a:r>
            <a:br>
              <a:rPr lang="en-CA" sz="3200">
                <a:solidFill>
                  <a:prstClr val="black"/>
                </a:solidFill>
              </a:rPr>
            </a:br>
            <a:endParaRPr lang="en-CA" sz="3200" dirty="0">
              <a:solidFill>
                <a:prstClr val="black"/>
              </a:solidFill>
            </a:endParaRPr>
          </a:p>
        </p:txBody>
      </p:sp>
    </p:spTree>
    <p:extLst>
      <p:ext uri="{BB962C8B-B14F-4D97-AF65-F5344CB8AC3E}">
        <p14:creationId xmlns:p14="http://schemas.microsoft.com/office/powerpoint/2010/main" val="204869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395536" y="2348880"/>
            <a:ext cx="8280920" cy="1477328"/>
          </a:xfrm>
          <a:prstGeom prst="rect">
            <a:avLst/>
          </a:prstGeom>
          <a:noFill/>
        </p:spPr>
        <p:txBody>
          <a:bodyPr wrap="square" rtlCol="0">
            <a:spAutoFit/>
          </a:bodyPr>
          <a:lstStyle/>
          <a:p>
            <a:pPr lvl="0"/>
            <a:r>
              <a:rPr lang="en-CA" sz="3000">
                <a:solidFill>
                  <a:srgbClr val="002060"/>
                </a:solidFill>
              </a:rPr>
              <a:t>The member will be a participant in the education presentations the delegates will make at a club meeting after the convention. </a:t>
            </a:r>
            <a:endParaRPr lang="en-CA" sz="3000" dirty="0">
              <a:solidFill>
                <a:srgbClr val="002060"/>
              </a:solidFill>
            </a:endParaRPr>
          </a:p>
        </p:txBody>
      </p:sp>
    </p:spTree>
    <p:extLst>
      <p:ext uri="{BB962C8B-B14F-4D97-AF65-F5344CB8AC3E}">
        <p14:creationId xmlns:p14="http://schemas.microsoft.com/office/powerpoint/2010/main" val="372919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611560" y="2564904"/>
            <a:ext cx="7920880" cy="923330"/>
          </a:xfrm>
          <a:prstGeom prst="rect">
            <a:avLst/>
          </a:prstGeom>
          <a:noFill/>
        </p:spPr>
        <p:txBody>
          <a:bodyPr wrap="square" rtlCol="0">
            <a:spAutoFit/>
          </a:bodyPr>
          <a:lstStyle/>
          <a:p>
            <a:pPr algn="ctr"/>
            <a:r>
              <a:rPr lang="en-CA" sz="5400" b="1" spc="-150">
                <a:solidFill>
                  <a:srgbClr val="FF0000"/>
                </a:solidFill>
                <a:latin typeface="Candara" pitchFamily="34" charset="0"/>
                <a:ea typeface="+mj-ea"/>
                <a:cs typeface="+mj-cs"/>
              </a:rPr>
              <a:t>DUTIES OF THE DELEGATE</a:t>
            </a:r>
            <a:endParaRPr lang="en-US" dirty="0"/>
          </a:p>
        </p:txBody>
      </p:sp>
    </p:spTree>
    <p:extLst>
      <p:ext uri="{BB962C8B-B14F-4D97-AF65-F5344CB8AC3E}">
        <p14:creationId xmlns:p14="http://schemas.microsoft.com/office/powerpoint/2010/main" val="315929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a:stretch>
            <a:fillRect/>
          </a:stretch>
        </p:blipFill>
        <p:spPr>
          <a:xfrm>
            <a:off x="179512" y="134633"/>
            <a:ext cx="8784976" cy="6588733"/>
          </a:xfrm>
          <a:prstGeom prst="rect">
            <a:avLst/>
          </a:prstGeom>
        </p:spPr>
      </p:pic>
    </p:spTree>
    <p:extLst>
      <p:ext uri="{BB962C8B-B14F-4D97-AF65-F5344CB8AC3E}">
        <p14:creationId xmlns:p14="http://schemas.microsoft.com/office/powerpoint/2010/main" val="340794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395536" y="671789"/>
            <a:ext cx="3816424" cy="4585871"/>
          </a:xfrm>
          <a:prstGeom prst="rect">
            <a:avLst/>
          </a:prstGeom>
          <a:noFill/>
        </p:spPr>
        <p:txBody>
          <a:bodyPr wrap="square" rtlCol="0">
            <a:spAutoFit/>
          </a:bodyPr>
          <a:lstStyle/>
          <a:p>
            <a:pPr lvl="0" algn="ctr"/>
            <a:r>
              <a:rPr lang="en-CA" sz="2000" dirty="0">
                <a:solidFill>
                  <a:srgbClr val="FF0000"/>
                </a:solidFill>
              </a:rPr>
              <a:t>Proposed Amendments</a:t>
            </a:r>
          </a:p>
          <a:p>
            <a:pPr lvl="0" algn="ctr"/>
            <a:r>
              <a:rPr lang="en-CA" sz="2000" dirty="0">
                <a:solidFill>
                  <a:srgbClr val="FF0000"/>
                </a:solidFill>
              </a:rPr>
              <a:t>for consideration at the </a:t>
            </a:r>
          </a:p>
          <a:p>
            <a:pPr lvl="0" algn="ctr"/>
            <a:r>
              <a:rPr lang="en-CA" sz="3600" dirty="0">
                <a:solidFill>
                  <a:srgbClr val="FF0000"/>
                </a:solidFill>
              </a:rPr>
              <a:t>Eastern Canada and the Caribbean </a:t>
            </a:r>
          </a:p>
          <a:p>
            <a:pPr lvl="0" algn="ctr"/>
            <a:r>
              <a:rPr lang="en-CA" sz="3600" dirty="0">
                <a:solidFill>
                  <a:srgbClr val="FF0000"/>
                </a:solidFill>
              </a:rPr>
              <a:t>District Convention</a:t>
            </a:r>
          </a:p>
          <a:p>
            <a:pPr lvl="0" algn="ctr"/>
            <a:r>
              <a:rPr lang="en-CA" sz="3600" dirty="0">
                <a:solidFill>
                  <a:srgbClr val="FF0000"/>
                </a:solidFill>
              </a:rPr>
              <a:t> </a:t>
            </a:r>
          </a:p>
          <a:p>
            <a:pPr lvl="0" algn="ctr"/>
            <a:r>
              <a:rPr lang="en-CA" sz="3600" dirty="0">
                <a:solidFill>
                  <a:srgbClr val="FF0000"/>
                </a:solidFill>
              </a:rPr>
              <a:t>Ottawa, ON</a:t>
            </a:r>
          </a:p>
          <a:p>
            <a:pPr lvl="0" algn="ctr"/>
            <a:r>
              <a:rPr lang="en-CA" sz="3600" dirty="0">
                <a:solidFill>
                  <a:srgbClr val="FF0000"/>
                </a:solidFill>
              </a:rPr>
              <a:t>May 18-20, 2017</a:t>
            </a:r>
          </a:p>
        </p:txBody>
      </p:sp>
      <p:sp>
        <p:nvSpPr>
          <p:cNvPr id="4" name="TextBox 3"/>
          <p:cNvSpPr txBox="1"/>
          <p:nvPr/>
        </p:nvSpPr>
        <p:spPr>
          <a:xfrm>
            <a:off x="4355976" y="841067"/>
            <a:ext cx="4392488" cy="4247317"/>
          </a:xfrm>
          <a:prstGeom prst="rect">
            <a:avLst/>
          </a:prstGeom>
          <a:noFill/>
        </p:spPr>
        <p:txBody>
          <a:bodyPr wrap="square" rtlCol="0">
            <a:spAutoFit/>
          </a:bodyPr>
          <a:lstStyle/>
          <a:p>
            <a:pPr lvl="0">
              <a:spcAft>
                <a:spcPts val="600"/>
              </a:spcAft>
              <a:buClr>
                <a:srgbClr val="31B6FD"/>
              </a:buClr>
              <a:buSzPct val="100000"/>
            </a:pPr>
            <a:r>
              <a:rPr lang="en-CA" sz="3000">
                <a:solidFill>
                  <a:srgbClr val="002060"/>
                </a:solidFill>
                <a:latin typeface="Candara" pitchFamily="34" charset="0"/>
              </a:rPr>
              <a:t>Prior to the convention, the delegate will receive the opinions expressed by the club members regarding by-law resolutions, </a:t>
            </a:r>
            <a:r>
              <a:rPr lang="en-CA" sz="2800">
                <a:solidFill>
                  <a:srgbClr val="002060"/>
                </a:solidFill>
                <a:latin typeface="Candara" pitchFamily="34" charset="0"/>
              </a:rPr>
              <a:t>amendments, </a:t>
            </a:r>
            <a:r>
              <a:rPr lang="en-CA" sz="3000">
                <a:solidFill>
                  <a:srgbClr val="002060"/>
                </a:solidFill>
                <a:latin typeface="Candara" pitchFamily="34" charset="0"/>
              </a:rPr>
              <a:t>regulations and elections presented to the House of Delegates.</a:t>
            </a:r>
            <a:endParaRPr lang="en-CA" sz="3000" dirty="0">
              <a:solidFill>
                <a:srgbClr val="002060"/>
              </a:solidFill>
              <a:latin typeface="Candara" pitchFamily="34" charset="0"/>
            </a:endParaRPr>
          </a:p>
        </p:txBody>
      </p:sp>
    </p:spTree>
    <p:extLst>
      <p:ext uri="{BB962C8B-B14F-4D97-AF65-F5344CB8AC3E}">
        <p14:creationId xmlns:p14="http://schemas.microsoft.com/office/powerpoint/2010/main" val="282550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1960" y="1414564"/>
            <a:ext cx="4499238" cy="3194581"/>
          </a:xfrm>
          <a:prstGeom prst="rect">
            <a:avLst/>
          </a:prstGeom>
        </p:spPr>
      </p:pic>
      <p:sp>
        <p:nvSpPr>
          <p:cNvPr id="5" name="TextBox 4"/>
          <p:cNvSpPr txBox="1"/>
          <p:nvPr/>
        </p:nvSpPr>
        <p:spPr>
          <a:xfrm>
            <a:off x="1280220" y="1734581"/>
            <a:ext cx="2787724" cy="2554545"/>
          </a:xfrm>
          <a:prstGeom prst="rect">
            <a:avLst/>
          </a:prstGeom>
          <a:noFill/>
        </p:spPr>
        <p:txBody>
          <a:bodyPr wrap="square" rtlCol="0">
            <a:spAutoFit/>
          </a:bodyPr>
          <a:lstStyle/>
          <a:p>
            <a:pPr lvl="0">
              <a:spcAft>
                <a:spcPts val="600"/>
              </a:spcAft>
              <a:buClr>
                <a:srgbClr val="31B6FD"/>
              </a:buClr>
              <a:buSzPct val="100000"/>
            </a:pPr>
            <a:r>
              <a:rPr lang="en-CA" sz="3200" dirty="0">
                <a:solidFill>
                  <a:srgbClr val="002060"/>
                </a:solidFill>
                <a:latin typeface="Candara" pitchFamily="34" charset="0"/>
              </a:rPr>
              <a:t>Attend </a:t>
            </a:r>
            <a:r>
              <a:rPr lang="en-CA" sz="3200" b="1" dirty="0">
                <a:solidFill>
                  <a:srgbClr val="002060"/>
                </a:solidFill>
                <a:latin typeface="Candara" pitchFamily="34" charset="0"/>
              </a:rPr>
              <a:t>all </a:t>
            </a:r>
            <a:r>
              <a:rPr lang="en-CA" sz="3200" dirty="0">
                <a:solidFill>
                  <a:srgbClr val="002060"/>
                </a:solidFill>
                <a:latin typeface="Candara" pitchFamily="34" charset="0"/>
              </a:rPr>
              <a:t>House of Delegates sessions at the convention. </a:t>
            </a:r>
          </a:p>
        </p:txBody>
      </p:sp>
    </p:spTree>
    <p:extLst>
      <p:ext uri="{BB962C8B-B14F-4D97-AF65-F5344CB8AC3E}">
        <p14:creationId xmlns:p14="http://schemas.microsoft.com/office/powerpoint/2010/main" val="235369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1960" y="1556792"/>
            <a:ext cx="4499238" cy="3194581"/>
          </a:xfrm>
          <a:prstGeom prst="rect">
            <a:avLst/>
          </a:prstGeom>
        </p:spPr>
      </p:pic>
      <p:sp>
        <p:nvSpPr>
          <p:cNvPr id="4" name="TextBox 3"/>
          <p:cNvSpPr txBox="1"/>
          <p:nvPr/>
        </p:nvSpPr>
        <p:spPr>
          <a:xfrm>
            <a:off x="726482" y="692696"/>
            <a:ext cx="3384376" cy="4824536"/>
          </a:xfrm>
          <a:prstGeom prst="rect">
            <a:avLst/>
          </a:prstGeom>
          <a:noFill/>
        </p:spPr>
        <p:txBody>
          <a:bodyPr wrap="square" rtlCol="0">
            <a:spAutoFit/>
          </a:bodyPr>
          <a:lstStyle/>
          <a:p>
            <a:pPr lvl="0">
              <a:spcAft>
                <a:spcPts val="600"/>
              </a:spcAft>
              <a:buClr>
                <a:srgbClr val="31B6FD"/>
              </a:buClr>
              <a:buSzPct val="100000"/>
            </a:pPr>
            <a:r>
              <a:rPr lang="en-CA" sz="3000">
                <a:solidFill>
                  <a:srgbClr val="002060"/>
                </a:solidFill>
                <a:latin typeface="Candara" pitchFamily="34" charset="0"/>
              </a:rPr>
              <a:t>Cast votes on the items that come before the House of Delegates accordingly taking into consideration input from club members or the specific direction of the club.</a:t>
            </a:r>
            <a:endParaRPr lang="en-CA" sz="3000" dirty="0">
              <a:solidFill>
                <a:srgbClr val="002060"/>
              </a:solidFill>
              <a:latin typeface="Candara" pitchFamily="34" charset="0"/>
            </a:endParaRPr>
          </a:p>
        </p:txBody>
      </p:sp>
    </p:spTree>
    <p:extLst>
      <p:ext uri="{BB962C8B-B14F-4D97-AF65-F5344CB8AC3E}">
        <p14:creationId xmlns:p14="http://schemas.microsoft.com/office/powerpoint/2010/main" val="143528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1628800"/>
            <a:ext cx="3907875" cy="2603218"/>
          </a:xfrm>
          <a:prstGeom prst="rect">
            <a:avLst/>
          </a:prstGeom>
        </p:spPr>
      </p:pic>
      <p:sp>
        <p:nvSpPr>
          <p:cNvPr id="4" name="TextBox 3"/>
          <p:cNvSpPr txBox="1"/>
          <p:nvPr/>
        </p:nvSpPr>
        <p:spPr>
          <a:xfrm>
            <a:off x="4499992" y="829066"/>
            <a:ext cx="4176464" cy="4708981"/>
          </a:xfrm>
          <a:prstGeom prst="rect">
            <a:avLst/>
          </a:prstGeom>
          <a:noFill/>
        </p:spPr>
        <p:txBody>
          <a:bodyPr wrap="square" rtlCol="0">
            <a:spAutoFit/>
          </a:bodyPr>
          <a:lstStyle/>
          <a:p>
            <a:pPr lvl="0"/>
            <a:r>
              <a:rPr lang="en-CA" sz="3000" spc="-150">
                <a:solidFill>
                  <a:srgbClr val="002060"/>
                </a:solidFill>
                <a:latin typeface="Candara" pitchFamily="34" charset="0"/>
              </a:rPr>
              <a:t>Attend as many education forums as possible during the course of the convention; consult with fellow club delegates regarding forums to be attended in order to gather as much information as possible to report back to the club.</a:t>
            </a:r>
            <a:endParaRPr lang="en-CA" sz="3000" spc="-150" dirty="0">
              <a:solidFill>
                <a:srgbClr val="002060"/>
              </a:solidFill>
              <a:latin typeface="Candara" pitchFamily="34" charset="0"/>
            </a:endParaRPr>
          </a:p>
        </p:txBody>
      </p:sp>
    </p:spTree>
    <p:extLst>
      <p:ext uri="{BB962C8B-B14F-4D97-AF65-F5344CB8AC3E}">
        <p14:creationId xmlns:p14="http://schemas.microsoft.com/office/powerpoint/2010/main" val="1496317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1340768"/>
            <a:ext cx="4499238" cy="3194581"/>
          </a:xfrm>
          <a:prstGeom prst="rect">
            <a:avLst/>
          </a:prstGeom>
        </p:spPr>
      </p:pic>
      <p:sp>
        <p:nvSpPr>
          <p:cNvPr id="4" name="TextBox 3"/>
          <p:cNvSpPr txBox="1"/>
          <p:nvPr/>
        </p:nvSpPr>
        <p:spPr>
          <a:xfrm>
            <a:off x="5004048" y="1737729"/>
            <a:ext cx="3456384" cy="2400657"/>
          </a:xfrm>
          <a:prstGeom prst="rect">
            <a:avLst/>
          </a:prstGeom>
          <a:noFill/>
        </p:spPr>
        <p:txBody>
          <a:bodyPr wrap="square" rtlCol="0">
            <a:spAutoFit/>
          </a:bodyPr>
          <a:lstStyle/>
          <a:p>
            <a:pPr lvl="0">
              <a:spcAft>
                <a:spcPts val="600"/>
              </a:spcAft>
              <a:buClr>
                <a:srgbClr val="31B6FD"/>
              </a:buClr>
              <a:buSzPct val="100000"/>
            </a:pPr>
            <a:r>
              <a:rPr lang="en-CA" sz="3000" spc="-150">
                <a:solidFill>
                  <a:srgbClr val="002060"/>
                </a:solidFill>
                <a:latin typeface="Candara" pitchFamily="34" charset="0"/>
              </a:rPr>
              <a:t>Gather relevant information from the exhibitors at the convention on behalf of the club </a:t>
            </a:r>
            <a:endParaRPr lang="en-CA" sz="3000" spc="-150" dirty="0">
              <a:solidFill>
                <a:srgbClr val="002060"/>
              </a:solidFill>
              <a:latin typeface="Candara" pitchFamily="34" charset="0"/>
            </a:endParaRPr>
          </a:p>
        </p:txBody>
      </p:sp>
    </p:spTree>
    <p:extLst>
      <p:ext uri="{BB962C8B-B14F-4D97-AF65-F5344CB8AC3E}">
        <p14:creationId xmlns:p14="http://schemas.microsoft.com/office/powerpoint/2010/main" val="24823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008" y="1700808"/>
            <a:ext cx="3913971" cy="2597121"/>
          </a:xfrm>
          <a:prstGeom prst="rect">
            <a:avLst/>
          </a:prstGeom>
        </p:spPr>
      </p:pic>
      <p:sp>
        <p:nvSpPr>
          <p:cNvPr id="4" name="TextBox 3"/>
          <p:cNvSpPr txBox="1"/>
          <p:nvPr/>
        </p:nvSpPr>
        <p:spPr>
          <a:xfrm>
            <a:off x="899592" y="1337374"/>
            <a:ext cx="3528392" cy="3323987"/>
          </a:xfrm>
          <a:prstGeom prst="rect">
            <a:avLst/>
          </a:prstGeom>
          <a:noFill/>
        </p:spPr>
        <p:txBody>
          <a:bodyPr wrap="square" rtlCol="0">
            <a:spAutoFit/>
          </a:bodyPr>
          <a:lstStyle/>
          <a:p>
            <a:pPr lvl="0">
              <a:spcAft>
                <a:spcPts val="600"/>
              </a:spcAft>
              <a:buClr>
                <a:srgbClr val="31B6FD"/>
              </a:buClr>
              <a:buSzPct val="100000"/>
            </a:pPr>
            <a:r>
              <a:rPr lang="en-CA" sz="3000">
                <a:solidFill>
                  <a:srgbClr val="002060"/>
                </a:solidFill>
                <a:latin typeface="Candara" pitchFamily="34" charset="0"/>
              </a:rPr>
              <a:t>After the convention, make a full report to the club regarding the outcomes and events of the convention </a:t>
            </a:r>
            <a:endParaRPr lang="en-CA" sz="3000" dirty="0">
              <a:solidFill>
                <a:srgbClr val="002060"/>
              </a:solidFill>
              <a:latin typeface="Candara" pitchFamily="34" charset="0"/>
            </a:endParaRPr>
          </a:p>
        </p:txBody>
      </p:sp>
    </p:spTree>
    <p:extLst>
      <p:ext uri="{BB962C8B-B14F-4D97-AF65-F5344CB8AC3E}">
        <p14:creationId xmlns:p14="http://schemas.microsoft.com/office/powerpoint/2010/main" val="3014846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404664"/>
            <a:ext cx="8388424" cy="4722683"/>
          </a:xfrm>
          <a:prstGeom prst="rect">
            <a:avLst/>
          </a:prstGeom>
        </p:spPr>
      </p:pic>
      <p:sp>
        <p:nvSpPr>
          <p:cNvPr id="4" name="TextBox 3"/>
          <p:cNvSpPr txBox="1"/>
          <p:nvPr/>
        </p:nvSpPr>
        <p:spPr>
          <a:xfrm>
            <a:off x="2123728" y="5229200"/>
            <a:ext cx="6624736" cy="954107"/>
          </a:xfrm>
          <a:prstGeom prst="rect">
            <a:avLst/>
          </a:prstGeom>
          <a:noFill/>
        </p:spPr>
        <p:txBody>
          <a:bodyPr wrap="square" rtlCol="0">
            <a:spAutoFit/>
          </a:bodyPr>
          <a:lstStyle/>
          <a:p>
            <a:pPr algn="ctr"/>
            <a:r>
              <a:rPr lang="en-CA" sz="2800" b="1" dirty="0"/>
              <a:t>Lt. Governors Class 2016-2017 and </a:t>
            </a:r>
          </a:p>
          <a:p>
            <a:pPr algn="ctr"/>
            <a:r>
              <a:rPr lang="en-CA" sz="2800" b="1" dirty="0"/>
              <a:t>District Leaders</a:t>
            </a:r>
            <a:endParaRPr lang="en-US" sz="2800" b="1" dirty="0"/>
          </a:p>
        </p:txBody>
      </p:sp>
    </p:spTree>
    <p:extLst>
      <p:ext uri="{BB962C8B-B14F-4D97-AF65-F5344CB8AC3E}">
        <p14:creationId xmlns:p14="http://schemas.microsoft.com/office/powerpoint/2010/main" val="1392079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2" y="1340768"/>
            <a:ext cx="4493141" cy="3517697"/>
          </a:xfrm>
          <a:prstGeom prst="rect">
            <a:avLst/>
          </a:prstGeom>
        </p:spPr>
      </p:pic>
      <p:sp>
        <p:nvSpPr>
          <p:cNvPr id="4" name="TextBox 3"/>
          <p:cNvSpPr txBox="1"/>
          <p:nvPr/>
        </p:nvSpPr>
        <p:spPr>
          <a:xfrm>
            <a:off x="781084" y="1340768"/>
            <a:ext cx="3600400" cy="3693319"/>
          </a:xfrm>
          <a:prstGeom prst="rect">
            <a:avLst/>
          </a:prstGeom>
          <a:noFill/>
        </p:spPr>
        <p:txBody>
          <a:bodyPr wrap="square" rtlCol="0">
            <a:spAutoFit/>
          </a:bodyPr>
          <a:lstStyle/>
          <a:p>
            <a:pPr lvl="0">
              <a:spcAft>
                <a:spcPts val="600"/>
              </a:spcAft>
              <a:buClr>
                <a:srgbClr val="31B6FD"/>
              </a:buClr>
              <a:buSzPct val="100000"/>
            </a:pPr>
            <a:r>
              <a:rPr lang="en-CA" sz="2600">
                <a:solidFill>
                  <a:srgbClr val="002060"/>
                </a:solidFill>
                <a:latin typeface="Candara" pitchFamily="34" charset="0"/>
              </a:rPr>
              <a:t>After the convention, as a program speaker, make an education presentation to the club regarding the information received and the forums attended at the convention.</a:t>
            </a:r>
            <a:endParaRPr lang="en-CA" sz="2600" dirty="0">
              <a:solidFill>
                <a:srgbClr val="002060"/>
              </a:solidFill>
              <a:latin typeface="Candara" pitchFamily="34" charset="0"/>
            </a:endParaRPr>
          </a:p>
        </p:txBody>
      </p:sp>
    </p:spTree>
    <p:extLst>
      <p:ext uri="{BB962C8B-B14F-4D97-AF65-F5344CB8AC3E}">
        <p14:creationId xmlns:p14="http://schemas.microsoft.com/office/powerpoint/2010/main" val="277359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6344" y="2505376"/>
            <a:ext cx="6651312" cy="1847248"/>
          </a:xfrm>
          <a:prstGeom prst="rect">
            <a:avLst/>
          </a:prstGeom>
        </p:spPr>
      </p:pic>
    </p:spTree>
    <p:extLst>
      <p:ext uri="{BB962C8B-B14F-4D97-AF65-F5344CB8AC3E}">
        <p14:creationId xmlns:p14="http://schemas.microsoft.com/office/powerpoint/2010/main" val="383302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024" y="1700808"/>
            <a:ext cx="3938357" cy="2822693"/>
          </a:xfrm>
          <a:prstGeom prst="rect">
            <a:avLst/>
          </a:prstGeom>
        </p:spPr>
      </p:pic>
      <p:sp>
        <p:nvSpPr>
          <p:cNvPr id="4" name="TextBox 3"/>
          <p:cNvSpPr txBox="1"/>
          <p:nvPr/>
        </p:nvSpPr>
        <p:spPr>
          <a:xfrm>
            <a:off x="539552" y="1080828"/>
            <a:ext cx="4392488" cy="4062651"/>
          </a:xfrm>
          <a:prstGeom prst="rect">
            <a:avLst/>
          </a:prstGeom>
          <a:noFill/>
        </p:spPr>
        <p:txBody>
          <a:bodyPr wrap="square" rtlCol="0">
            <a:spAutoFit/>
          </a:bodyPr>
          <a:lstStyle/>
          <a:p>
            <a:pPr lvl="0">
              <a:spcAft>
                <a:spcPts val="600"/>
              </a:spcAft>
              <a:buClr>
                <a:srgbClr val="31B6FD"/>
              </a:buClr>
              <a:buSzPct val="100000"/>
            </a:pPr>
            <a:r>
              <a:rPr lang="en-CA" sz="3000" dirty="0">
                <a:solidFill>
                  <a:srgbClr val="002060"/>
                </a:solidFill>
                <a:latin typeface="Candara" pitchFamily="34" charset="0"/>
              </a:rPr>
              <a:t>Encourage the clubs of the division to send a full complement of delegates to every convention </a:t>
            </a:r>
          </a:p>
          <a:p>
            <a:pPr lvl="0">
              <a:spcAft>
                <a:spcPts val="600"/>
              </a:spcAft>
              <a:buClr>
                <a:srgbClr val="31B6FD"/>
              </a:buClr>
              <a:buSzPct val="100000"/>
            </a:pPr>
            <a:r>
              <a:rPr lang="en-CA" sz="2800" b="1" dirty="0">
                <a:solidFill>
                  <a:srgbClr val="002060"/>
                </a:solidFill>
                <a:latin typeface="Candara" pitchFamily="34" charset="0"/>
              </a:rPr>
              <a:t>International Conventions</a:t>
            </a:r>
            <a:r>
              <a:rPr lang="en-CA" sz="2800" dirty="0">
                <a:solidFill>
                  <a:srgbClr val="002060"/>
                </a:solidFill>
                <a:latin typeface="Candara" pitchFamily="34" charset="0"/>
              </a:rPr>
              <a:t>: </a:t>
            </a:r>
          </a:p>
          <a:p>
            <a:pPr lvl="0">
              <a:spcAft>
                <a:spcPts val="600"/>
              </a:spcAft>
              <a:buClr>
                <a:srgbClr val="31B6FD"/>
              </a:buClr>
              <a:buSzPct val="100000"/>
            </a:pPr>
            <a:r>
              <a:rPr lang="en-CA" sz="3000" dirty="0">
                <a:solidFill>
                  <a:srgbClr val="002060"/>
                </a:solidFill>
                <a:latin typeface="Candara" pitchFamily="34" charset="0"/>
              </a:rPr>
              <a:t>2 delegates, </a:t>
            </a:r>
          </a:p>
          <a:p>
            <a:pPr lvl="0">
              <a:spcAft>
                <a:spcPts val="600"/>
              </a:spcAft>
              <a:buClr>
                <a:srgbClr val="31B6FD"/>
              </a:buClr>
              <a:buSzPct val="100000"/>
            </a:pPr>
            <a:r>
              <a:rPr lang="en-CA" sz="3000" b="1" dirty="0">
                <a:solidFill>
                  <a:srgbClr val="002060"/>
                </a:solidFill>
                <a:latin typeface="Candara" pitchFamily="34" charset="0"/>
              </a:rPr>
              <a:t>District Conventions: </a:t>
            </a:r>
          </a:p>
          <a:p>
            <a:pPr lvl="0">
              <a:spcAft>
                <a:spcPts val="600"/>
              </a:spcAft>
              <a:buClr>
                <a:srgbClr val="31B6FD"/>
              </a:buClr>
              <a:buSzPct val="100000"/>
            </a:pPr>
            <a:r>
              <a:rPr lang="en-CA" sz="3000" dirty="0">
                <a:solidFill>
                  <a:srgbClr val="002060"/>
                </a:solidFill>
                <a:latin typeface="Candara" pitchFamily="34" charset="0"/>
              </a:rPr>
              <a:t>3 delegates</a:t>
            </a:r>
          </a:p>
        </p:txBody>
      </p:sp>
    </p:spTree>
    <p:extLst>
      <p:ext uri="{BB962C8B-B14F-4D97-AF65-F5344CB8AC3E}">
        <p14:creationId xmlns:p14="http://schemas.microsoft.com/office/powerpoint/2010/main" val="100610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Content Placeholder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99592" y="1340768"/>
            <a:ext cx="3240360" cy="292576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427984" y="1157044"/>
            <a:ext cx="4572000" cy="3293209"/>
          </a:xfrm>
          <a:prstGeom prst="rect">
            <a:avLst/>
          </a:prstGeom>
        </p:spPr>
        <p:txBody>
          <a:bodyPr>
            <a:spAutoFit/>
          </a:bodyPr>
          <a:lstStyle/>
          <a:p>
            <a:pPr lvl="0">
              <a:spcBef>
                <a:spcPct val="20000"/>
              </a:spcBef>
              <a:buClr>
                <a:prstClr val="white"/>
              </a:buClr>
              <a:buSzPct val="100000"/>
            </a:pPr>
            <a:r>
              <a:rPr lang="en-CA" sz="3000" dirty="0">
                <a:solidFill>
                  <a:srgbClr val="002060"/>
                </a:solidFill>
              </a:rPr>
              <a:t>To educate all members regarding their responsibility to the voting delegates who represent their club’s interest at District and </a:t>
            </a:r>
            <a:r>
              <a:rPr lang="en-CA" sz="2800" dirty="0">
                <a:solidFill>
                  <a:srgbClr val="002060"/>
                </a:solidFill>
              </a:rPr>
              <a:t>International Conventions. </a:t>
            </a:r>
          </a:p>
        </p:txBody>
      </p:sp>
    </p:spTree>
    <p:extLst>
      <p:ext uri="{BB962C8B-B14F-4D97-AF65-F5344CB8AC3E}">
        <p14:creationId xmlns:p14="http://schemas.microsoft.com/office/powerpoint/2010/main" val="371494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971600" y="1196752"/>
            <a:ext cx="7704856" cy="3170099"/>
          </a:xfrm>
          <a:prstGeom prst="rect">
            <a:avLst/>
          </a:prstGeom>
          <a:noFill/>
        </p:spPr>
        <p:txBody>
          <a:bodyPr wrap="square" rtlCol="0">
            <a:spAutoFit/>
          </a:bodyPr>
          <a:lstStyle/>
          <a:p>
            <a:pPr lvl="0">
              <a:spcAft>
                <a:spcPts val="600"/>
              </a:spcAft>
              <a:buClr>
                <a:srgbClr val="31B6FD"/>
              </a:buClr>
              <a:buSzPct val="100000"/>
            </a:pPr>
            <a:r>
              <a:rPr lang="en-CA" sz="4000" dirty="0">
                <a:solidFill>
                  <a:srgbClr val="002060"/>
                </a:solidFill>
                <a:latin typeface="Candara" pitchFamily="34" charset="0"/>
              </a:rPr>
              <a:t>In the event that a club is not able to send a delegate, ensure that the club receives a full report regarding the outcomes of the convention.</a:t>
            </a:r>
          </a:p>
        </p:txBody>
      </p:sp>
    </p:spTree>
    <p:extLst>
      <p:ext uri="{BB962C8B-B14F-4D97-AF65-F5344CB8AC3E}">
        <p14:creationId xmlns:p14="http://schemas.microsoft.com/office/powerpoint/2010/main" val="1308468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1115616" y="1700808"/>
            <a:ext cx="6624736" cy="2800767"/>
          </a:xfrm>
          <a:prstGeom prst="rect">
            <a:avLst/>
          </a:prstGeom>
          <a:noFill/>
        </p:spPr>
        <p:txBody>
          <a:bodyPr wrap="square" rtlCol="0">
            <a:spAutoFit/>
          </a:bodyPr>
          <a:lstStyle/>
          <a:p>
            <a:pPr lvl="0" algn="ctr">
              <a:spcAft>
                <a:spcPts val="600"/>
              </a:spcAft>
              <a:buClr>
                <a:srgbClr val="31B6FD"/>
              </a:buClr>
              <a:buSzPct val="100000"/>
            </a:pPr>
            <a:r>
              <a:rPr lang="en-CA" sz="4400" dirty="0">
                <a:solidFill>
                  <a:srgbClr val="002060"/>
                </a:solidFill>
                <a:latin typeface="Candara" pitchFamily="34" charset="0"/>
              </a:rPr>
              <a:t>Follow up with the club presidents to ensure that all duties have been fulfilled.</a:t>
            </a:r>
          </a:p>
        </p:txBody>
      </p:sp>
    </p:spTree>
    <p:extLst>
      <p:ext uri="{BB962C8B-B14F-4D97-AF65-F5344CB8AC3E}">
        <p14:creationId xmlns:p14="http://schemas.microsoft.com/office/powerpoint/2010/main" val="770160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467544" y="476672"/>
            <a:ext cx="8280920" cy="769441"/>
          </a:xfrm>
          <a:prstGeom prst="rect">
            <a:avLst/>
          </a:prstGeom>
          <a:noFill/>
        </p:spPr>
        <p:txBody>
          <a:bodyPr wrap="square" rtlCol="0">
            <a:spAutoFit/>
          </a:bodyPr>
          <a:lstStyle/>
          <a:p>
            <a:pPr algn="ctr"/>
            <a:r>
              <a:rPr lang="en-CA" sz="4400">
                <a:solidFill>
                  <a:srgbClr val="FFFFFF"/>
                </a:solidFill>
                <a:ea typeface="+mj-ea"/>
                <a:cs typeface="+mj-cs"/>
              </a:rPr>
              <a:t>Education Committee Module:</a:t>
            </a:r>
            <a:endParaRPr lang="en-US" dirty="0"/>
          </a:p>
        </p:txBody>
      </p:sp>
      <p:sp>
        <p:nvSpPr>
          <p:cNvPr id="4" name="TextBox 3"/>
          <p:cNvSpPr txBox="1"/>
          <p:nvPr/>
        </p:nvSpPr>
        <p:spPr>
          <a:xfrm>
            <a:off x="467544" y="1412776"/>
            <a:ext cx="8280920" cy="4191917"/>
          </a:xfrm>
          <a:prstGeom prst="rect">
            <a:avLst/>
          </a:prstGeom>
          <a:noFill/>
        </p:spPr>
        <p:txBody>
          <a:bodyPr wrap="square" rtlCol="0">
            <a:spAutoFit/>
          </a:bodyPr>
          <a:lstStyle/>
          <a:p>
            <a:pPr marL="274320" lvl="0" indent="-274320" algn="just">
              <a:spcBef>
                <a:spcPct val="20000"/>
              </a:spcBef>
              <a:buClr>
                <a:srgbClr val="31B6FD"/>
              </a:buClr>
              <a:buSzPct val="100000"/>
              <a:buFont typeface="Symbol" pitchFamily="18" charset="2"/>
              <a:buChar char=""/>
            </a:pPr>
            <a:r>
              <a:rPr lang="en-CA" dirty="0">
                <a:solidFill>
                  <a:srgbClr val="002060"/>
                </a:solidFill>
                <a:latin typeface="Candara" pitchFamily="34" charset="0"/>
              </a:rPr>
              <a:t> REMINDER – in accordance with the District by-laws, there are opportunities for Past Lieutenant Governors to become voting delegates if they are not representing their own club at a District convention: </a:t>
            </a:r>
          </a:p>
          <a:p>
            <a:pPr marL="274320" lvl="0" indent="-274320" algn="just">
              <a:spcBef>
                <a:spcPct val="20000"/>
              </a:spcBef>
              <a:buClr>
                <a:srgbClr val="31B6FD"/>
              </a:buClr>
              <a:buSzPct val="100000"/>
              <a:buFont typeface="Symbol" pitchFamily="18" charset="2"/>
              <a:buChar char=""/>
            </a:pPr>
            <a:endParaRPr lang="en-CA" dirty="0">
              <a:solidFill>
                <a:srgbClr val="002060"/>
              </a:solidFill>
              <a:latin typeface="Candara" pitchFamily="34" charset="0"/>
            </a:endParaRPr>
          </a:p>
          <a:p>
            <a:pPr marL="274320" lvl="0" indent="-274320" algn="just">
              <a:spcBef>
                <a:spcPct val="20000"/>
              </a:spcBef>
              <a:buClr>
                <a:srgbClr val="31B6FD"/>
              </a:buClr>
              <a:buSzPct val="100000"/>
              <a:buFont typeface="Symbol" pitchFamily="18" charset="2"/>
              <a:buChar char=""/>
            </a:pPr>
            <a:r>
              <a:rPr lang="en-CA" dirty="0">
                <a:solidFill>
                  <a:srgbClr val="002060"/>
                </a:solidFill>
                <a:latin typeface="Candara" pitchFamily="34" charset="0"/>
              </a:rPr>
              <a:t> </a:t>
            </a:r>
            <a:r>
              <a:rPr lang="en-CA" b="1" dirty="0">
                <a:solidFill>
                  <a:srgbClr val="002060"/>
                </a:solidFill>
                <a:latin typeface="Candara" pitchFamily="34" charset="0"/>
              </a:rPr>
              <a:t>Section 8: </a:t>
            </a:r>
            <a:r>
              <a:rPr lang="en-CA" dirty="0">
                <a:solidFill>
                  <a:srgbClr val="002060"/>
                </a:solidFill>
                <a:latin typeface="Candara" pitchFamily="34" charset="0"/>
              </a:rPr>
              <a:t>The delegates and their alternates shall be active or senior members in good standing of the chartered clubs they represent, and further provided that one (1) delegate may be a past or Lieutenant Governor who is a member in good standing of a club in the same division. </a:t>
            </a:r>
          </a:p>
          <a:p>
            <a:pPr marL="274320" lvl="0" indent="-274320" algn="just">
              <a:spcBef>
                <a:spcPct val="20000"/>
              </a:spcBef>
              <a:buClr>
                <a:srgbClr val="31B6FD"/>
              </a:buClr>
              <a:buSzPct val="100000"/>
              <a:buFont typeface="Symbol" pitchFamily="18" charset="2"/>
              <a:buChar char=""/>
            </a:pPr>
            <a:endParaRPr lang="en-CA" dirty="0">
              <a:solidFill>
                <a:srgbClr val="002060"/>
              </a:solidFill>
              <a:latin typeface="Candara" pitchFamily="34" charset="0"/>
            </a:endParaRPr>
          </a:p>
          <a:p>
            <a:pPr marL="274320" lvl="0" indent="-274320" algn="just">
              <a:spcBef>
                <a:spcPct val="20000"/>
              </a:spcBef>
              <a:buClr>
                <a:srgbClr val="31B6FD"/>
              </a:buClr>
              <a:buSzPct val="100000"/>
              <a:buFont typeface="Symbol" pitchFamily="18" charset="2"/>
              <a:buChar char=""/>
            </a:pPr>
            <a:r>
              <a:rPr lang="en-CA" dirty="0">
                <a:solidFill>
                  <a:srgbClr val="002060"/>
                </a:solidFill>
                <a:latin typeface="Candara" pitchFamily="34" charset="0"/>
              </a:rPr>
              <a:t> </a:t>
            </a:r>
            <a:r>
              <a:rPr lang="en-CA" b="1" dirty="0">
                <a:solidFill>
                  <a:srgbClr val="002060"/>
                </a:solidFill>
                <a:latin typeface="Candara" pitchFamily="34" charset="0"/>
              </a:rPr>
              <a:t>Section 10. </a:t>
            </a:r>
            <a:r>
              <a:rPr lang="en-CA" dirty="0">
                <a:solidFill>
                  <a:srgbClr val="002060"/>
                </a:solidFill>
                <a:latin typeface="Candara" pitchFamily="34" charset="0"/>
              </a:rPr>
              <a:t>Each Division of the District may appoint three (3</a:t>
            </a:r>
            <a:r>
              <a:rPr lang="en-CA" b="1" dirty="0">
                <a:solidFill>
                  <a:srgbClr val="002060"/>
                </a:solidFill>
                <a:latin typeface="Candara" pitchFamily="34" charset="0"/>
              </a:rPr>
              <a:t>) </a:t>
            </a:r>
            <a:r>
              <a:rPr lang="en-CA" dirty="0">
                <a:solidFill>
                  <a:srgbClr val="002060"/>
                </a:solidFill>
                <a:latin typeface="Candara" pitchFamily="34" charset="0"/>
              </a:rPr>
              <a:t>Past Lieutenant Governors who are active or senior members of a Kiwanis Club in good standing in the Division, duly elected at a Divisional Council prior to that next District Convention, who shall have the privilege and right to vote as delegates-at-large at that said District Convention. </a:t>
            </a:r>
          </a:p>
        </p:txBody>
      </p:sp>
    </p:spTree>
    <p:extLst>
      <p:ext uri="{BB962C8B-B14F-4D97-AF65-F5344CB8AC3E}">
        <p14:creationId xmlns:p14="http://schemas.microsoft.com/office/powerpoint/2010/main" val="128823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Rectangle 2"/>
          <p:cNvSpPr/>
          <p:nvPr/>
        </p:nvSpPr>
        <p:spPr>
          <a:xfrm>
            <a:off x="611560" y="908720"/>
            <a:ext cx="7848872" cy="3862596"/>
          </a:xfrm>
          <a:prstGeom prst="rect">
            <a:avLst/>
          </a:prstGeom>
        </p:spPr>
        <p:txBody>
          <a:bodyPr wrap="square">
            <a:spAutoFit/>
          </a:bodyPr>
          <a:lstStyle/>
          <a:p>
            <a:pPr lvl="0">
              <a:spcAft>
                <a:spcPts val="600"/>
              </a:spcAft>
              <a:buClr>
                <a:srgbClr val="31B6FD"/>
              </a:buClr>
              <a:buSzPct val="100000"/>
            </a:pPr>
            <a:r>
              <a:rPr lang="en-CA" sz="3000" b="1" dirty="0">
                <a:solidFill>
                  <a:srgbClr val="002060"/>
                </a:solidFill>
                <a:latin typeface="Candara" pitchFamily="34" charset="0"/>
              </a:rPr>
              <a:t>Outcomes:</a:t>
            </a:r>
          </a:p>
          <a:p>
            <a:pPr lvl="0">
              <a:spcAft>
                <a:spcPts val="600"/>
              </a:spcAft>
              <a:buClr>
                <a:srgbClr val="31B6FD"/>
              </a:buClr>
              <a:buSzPct val="100000"/>
            </a:pPr>
            <a:r>
              <a:rPr lang="en-CA" sz="3000" dirty="0">
                <a:solidFill>
                  <a:srgbClr val="002060"/>
                </a:solidFill>
                <a:latin typeface="Candara" pitchFamily="34" charset="0"/>
              </a:rPr>
              <a:t>All members including club presidents, voting delegates and Lieutenant Governors will have a fuller understanding of the role of the delegate and their individual responsibilities in supporting the voting process at conventions; all members will benefit from the education component delivered at conventions.</a:t>
            </a:r>
          </a:p>
        </p:txBody>
      </p:sp>
    </p:spTree>
    <p:extLst>
      <p:ext uri="{BB962C8B-B14F-4D97-AF65-F5344CB8AC3E}">
        <p14:creationId xmlns:p14="http://schemas.microsoft.com/office/powerpoint/2010/main" val="367216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15" name="Picture 14"/>
          <p:cNvPicPr>
            <a:picLocks noChangeAspect="1"/>
          </p:cNvPicPr>
          <p:nvPr/>
        </p:nvPicPr>
        <p:blipFill>
          <a:blip r:embed="rId4"/>
          <a:stretch>
            <a:fillRect/>
          </a:stretch>
        </p:blipFill>
        <p:spPr>
          <a:xfrm>
            <a:off x="755576" y="260648"/>
            <a:ext cx="7412899" cy="4946425"/>
          </a:xfrm>
          <a:prstGeom prst="rect">
            <a:avLst/>
          </a:prstGeom>
        </p:spPr>
      </p:pic>
      <p:sp>
        <p:nvSpPr>
          <p:cNvPr id="16" name="Rectangle 15"/>
          <p:cNvSpPr/>
          <p:nvPr/>
        </p:nvSpPr>
        <p:spPr>
          <a:xfrm>
            <a:off x="611560" y="5133935"/>
            <a:ext cx="8928992" cy="1815882"/>
          </a:xfrm>
          <a:prstGeom prst="rect">
            <a:avLst/>
          </a:prstGeom>
        </p:spPr>
        <p:txBody>
          <a:bodyPr wrap="square">
            <a:spAutoFit/>
          </a:bodyPr>
          <a:lstStyle/>
          <a:p>
            <a:pPr lvl="0" algn="ctr"/>
            <a:r>
              <a:rPr lang="en-CA" sz="2800" b="1" dirty="0"/>
              <a:t>Eastern Canada and Caribbean District </a:t>
            </a:r>
          </a:p>
          <a:p>
            <a:pPr lvl="0" algn="ctr"/>
            <a:r>
              <a:rPr lang="en-CA" sz="2800" b="1" dirty="0"/>
              <a:t>of Kiwanis International Annual Convention</a:t>
            </a:r>
            <a:br>
              <a:rPr lang="en-CA" sz="2800" b="1" dirty="0"/>
            </a:br>
            <a:r>
              <a:rPr lang="en-CA" sz="2800" b="1" dirty="0"/>
              <a:t>Ottawa, ON</a:t>
            </a:r>
            <a:br>
              <a:rPr lang="en-CA" sz="2800" b="1" dirty="0"/>
            </a:br>
            <a:r>
              <a:rPr lang="en-CA" sz="2800" b="1" dirty="0"/>
              <a:t>May 18-20, 2017</a:t>
            </a:r>
            <a:endParaRPr lang="en-CA" sz="2800" dirty="0"/>
          </a:p>
        </p:txBody>
      </p:sp>
    </p:spTree>
    <p:extLst>
      <p:ext uri="{BB962C8B-B14F-4D97-AF65-F5344CB8AC3E}">
        <p14:creationId xmlns:p14="http://schemas.microsoft.com/office/powerpoint/2010/main" val="95806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a:stretch>
            <a:fillRect/>
          </a:stretch>
        </p:blipFill>
        <p:spPr>
          <a:xfrm>
            <a:off x="611560" y="404664"/>
            <a:ext cx="7871259" cy="4041998"/>
          </a:xfrm>
          <a:prstGeom prst="rect">
            <a:avLst/>
          </a:prstGeom>
        </p:spPr>
      </p:pic>
      <p:pic>
        <p:nvPicPr>
          <p:cNvPr id="5" name="Picture 4"/>
          <p:cNvPicPr>
            <a:picLocks noChangeAspect="1"/>
          </p:cNvPicPr>
          <p:nvPr/>
        </p:nvPicPr>
        <p:blipFill>
          <a:blip r:embed="rId5"/>
          <a:stretch>
            <a:fillRect/>
          </a:stretch>
        </p:blipFill>
        <p:spPr>
          <a:xfrm>
            <a:off x="755576" y="692696"/>
            <a:ext cx="1619250" cy="1552575"/>
          </a:xfrm>
          <a:prstGeom prst="rect">
            <a:avLst/>
          </a:prstGeom>
        </p:spPr>
      </p:pic>
      <p:sp>
        <p:nvSpPr>
          <p:cNvPr id="6" name="TextBox 5"/>
          <p:cNvSpPr txBox="1"/>
          <p:nvPr/>
        </p:nvSpPr>
        <p:spPr>
          <a:xfrm>
            <a:off x="2051720" y="4725144"/>
            <a:ext cx="6431099" cy="1569660"/>
          </a:xfrm>
          <a:prstGeom prst="rect">
            <a:avLst/>
          </a:prstGeom>
          <a:noFill/>
        </p:spPr>
        <p:txBody>
          <a:bodyPr wrap="square" rtlCol="0">
            <a:spAutoFit/>
          </a:bodyPr>
          <a:lstStyle/>
          <a:p>
            <a:pPr algn="ctr"/>
            <a:r>
              <a:rPr lang="en-CA" sz="3200" dirty="0"/>
              <a:t>Kiwanis International Convention</a:t>
            </a:r>
          </a:p>
          <a:p>
            <a:pPr algn="ctr"/>
            <a:r>
              <a:rPr lang="en-CA" sz="3200" dirty="0"/>
              <a:t>Paris, France</a:t>
            </a:r>
          </a:p>
          <a:p>
            <a:pPr algn="ctr"/>
            <a:r>
              <a:rPr lang="en-CA" sz="3200" dirty="0"/>
              <a:t>July 13 – 16, 2017</a:t>
            </a:r>
            <a:endParaRPr lang="en-US" sz="3200" dirty="0"/>
          </a:p>
        </p:txBody>
      </p:sp>
    </p:spTree>
    <p:extLst>
      <p:ext uri="{BB962C8B-B14F-4D97-AF65-F5344CB8AC3E}">
        <p14:creationId xmlns:p14="http://schemas.microsoft.com/office/powerpoint/2010/main" val="286127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sp>
        <p:nvSpPr>
          <p:cNvPr id="3" name="TextBox 2"/>
          <p:cNvSpPr txBox="1"/>
          <p:nvPr/>
        </p:nvSpPr>
        <p:spPr>
          <a:xfrm>
            <a:off x="1043608" y="2132856"/>
            <a:ext cx="7056784" cy="1508105"/>
          </a:xfrm>
          <a:prstGeom prst="rect">
            <a:avLst/>
          </a:prstGeom>
          <a:noFill/>
        </p:spPr>
        <p:txBody>
          <a:bodyPr wrap="square" rtlCol="0">
            <a:spAutoFit/>
          </a:bodyPr>
          <a:lstStyle/>
          <a:p>
            <a:pPr algn="ctr"/>
            <a:r>
              <a:rPr lang="en-CA" sz="4600" b="1">
                <a:solidFill>
                  <a:srgbClr val="FF0000"/>
                </a:solidFill>
                <a:latin typeface="Candara" pitchFamily="34" charset="0"/>
                <a:ea typeface="+mj-ea"/>
                <a:cs typeface="+mj-cs"/>
              </a:rPr>
              <a:t>DUTIES OF THE </a:t>
            </a:r>
            <a:br>
              <a:rPr lang="en-CA" sz="4600" b="1">
                <a:solidFill>
                  <a:srgbClr val="FF0000"/>
                </a:solidFill>
                <a:latin typeface="Candara" pitchFamily="34" charset="0"/>
                <a:ea typeface="+mj-ea"/>
                <a:cs typeface="+mj-cs"/>
              </a:rPr>
            </a:br>
            <a:r>
              <a:rPr lang="en-CA" sz="4600" b="1">
                <a:solidFill>
                  <a:srgbClr val="FF0000"/>
                </a:solidFill>
                <a:latin typeface="Candara" pitchFamily="34" charset="0"/>
                <a:ea typeface="+mj-ea"/>
                <a:cs typeface="+mj-cs"/>
              </a:rPr>
              <a:t>CLUB PRESIDENT</a:t>
            </a:r>
            <a:endParaRPr lang="en-US" dirty="0"/>
          </a:p>
        </p:txBody>
      </p:sp>
    </p:spTree>
    <p:extLst>
      <p:ext uri="{BB962C8B-B14F-4D97-AF65-F5344CB8AC3E}">
        <p14:creationId xmlns:p14="http://schemas.microsoft.com/office/powerpoint/2010/main" val="306076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9952" y="1484784"/>
            <a:ext cx="4785775" cy="3389670"/>
          </a:xfrm>
          <a:prstGeom prst="rect">
            <a:avLst/>
          </a:prstGeom>
        </p:spPr>
      </p:pic>
      <p:sp>
        <p:nvSpPr>
          <p:cNvPr id="5" name="Rectangle 4"/>
          <p:cNvSpPr/>
          <p:nvPr/>
        </p:nvSpPr>
        <p:spPr>
          <a:xfrm>
            <a:off x="2286000" y="-14345096"/>
            <a:ext cx="4572000" cy="2308324"/>
          </a:xfrm>
          <a:prstGeom prst="rect">
            <a:avLst/>
          </a:prstGeom>
        </p:spPr>
        <p:txBody>
          <a:bodyPr>
            <a:spAutoFit/>
          </a:bodyPr>
          <a:lstStyle/>
          <a:p>
            <a:r>
              <a:rPr lang="en-CA" sz="2400" dirty="0">
                <a:solidFill>
                  <a:srgbClr val="002060"/>
                </a:solidFill>
              </a:rPr>
              <a:t>The president  encourages financial support in the club’s budget in order to assist voting delegates with convention registration costs and travel expenses. </a:t>
            </a:r>
          </a:p>
        </p:txBody>
      </p:sp>
      <p:sp>
        <p:nvSpPr>
          <p:cNvPr id="6" name="TextBox 5"/>
          <p:cNvSpPr txBox="1"/>
          <p:nvPr/>
        </p:nvSpPr>
        <p:spPr>
          <a:xfrm>
            <a:off x="755576" y="808251"/>
            <a:ext cx="3384376" cy="4708981"/>
          </a:xfrm>
          <a:prstGeom prst="rect">
            <a:avLst/>
          </a:prstGeom>
          <a:noFill/>
        </p:spPr>
        <p:txBody>
          <a:bodyPr wrap="square" rtlCol="0">
            <a:spAutoFit/>
          </a:bodyPr>
          <a:lstStyle/>
          <a:p>
            <a:pPr lvl="0">
              <a:spcAft>
                <a:spcPts val="600"/>
              </a:spcAft>
              <a:buClr>
                <a:srgbClr val="31B6FD"/>
              </a:buClr>
              <a:buSzPct val="100000"/>
            </a:pPr>
            <a:r>
              <a:rPr lang="en-CA" sz="3000">
                <a:solidFill>
                  <a:srgbClr val="002060"/>
                </a:solidFill>
              </a:rPr>
              <a:t>The president  encourages financial support in the club’s budget in order to assist voting delegates with convention registration costs and travel expenses. </a:t>
            </a:r>
            <a:endParaRPr lang="en-CA" sz="3000" dirty="0">
              <a:solidFill>
                <a:srgbClr val="002060"/>
              </a:solidFill>
            </a:endParaRPr>
          </a:p>
        </p:txBody>
      </p:sp>
    </p:spTree>
    <p:extLst>
      <p:ext uri="{BB962C8B-B14F-4D97-AF65-F5344CB8AC3E}">
        <p14:creationId xmlns:p14="http://schemas.microsoft.com/office/powerpoint/2010/main" val="276670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5517232"/>
            <a:ext cx="1049288" cy="104928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752" y="1268760"/>
            <a:ext cx="2969009" cy="3267739"/>
          </a:xfrm>
          <a:prstGeom prst="rect">
            <a:avLst/>
          </a:prstGeom>
        </p:spPr>
      </p:pic>
      <p:sp>
        <p:nvSpPr>
          <p:cNvPr id="4" name="TextBox 3"/>
          <p:cNvSpPr txBox="1"/>
          <p:nvPr/>
        </p:nvSpPr>
        <p:spPr>
          <a:xfrm>
            <a:off x="4211960" y="441766"/>
            <a:ext cx="4104456" cy="6124754"/>
          </a:xfrm>
          <a:prstGeom prst="rect">
            <a:avLst/>
          </a:prstGeom>
          <a:noFill/>
        </p:spPr>
        <p:txBody>
          <a:bodyPr wrap="square" rtlCol="0">
            <a:spAutoFit/>
          </a:bodyPr>
          <a:lstStyle/>
          <a:p>
            <a:pPr lvl="0">
              <a:spcAft>
                <a:spcPts val="600"/>
              </a:spcAft>
              <a:buClr>
                <a:srgbClr val="31B6FD"/>
              </a:buClr>
              <a:buSzPct val="100000"/>
            </a:pPr>
            <a:r>
              <a:rPr lang="en-CA" sz="2800">
                <a:solidFill>
                  <a:srgbClr val="002060"/>
                </a:solidFill>
              </a:rPr>
              <a:t>In accordance with club by-laws, the club president ensures that voting delegates are elected in a timely manner relative to the date of the convention and that notice of the delegate election is sent to the appropriate Kiwanis International or District Office contact depending on the convention .</a:t>
            </a:r>
            <a:endParaRPr lang="en-CA" sz="2800" dirty="0">
              <a:solidFill>
                <a:srgbClr val="002060"/>
              </a:solidFill>
            </a:endParaRPr>
          </a:p>
        </p:txBody>
      </p:sp>
      <p:sp>
        <p:nvSpPr>
          <p:cNvPr id="5" name="TextBox 4"/>
          <p:cNvSpPr txBox="1"/>
          <p:nvPr/>
        </p:nvSpPr>
        <p:spPr>
          <a:xfrm>
            <a:off x="539552" y="4293096"/>
            <a:ext cx="3312368" cy="461665"/>
          </a:xfrm>
          <a:prstGeom prst="rect">
            <a:avLst/>
          </a:prstGeom>
          <a:noFill/>
        </p:spPr>
        <p:txBody>
          <a:bodyPr wrap="square" rtlCol="0">
            <a:spAutoFit/>
          </a:bodyPr>
          <a:lstStyle/>
          <a:p>
            <a:pPr algn="ctr"/>
            <a:r>
              <a:rPr lang="en-CA" sz="2400" b="1" dirty="0"/>
              <a:t>DST Jim Steele</a:t>
            </a:r>
            <a:endParaRPr lang="en-US" sz="2400" b="1" dirty="0"/>
          </a:p>
        </p:txBody>
      </p:sp>
    </p:spTree>
    <p:extLst>
      <p:ext uri="{BB962C8B-B14F-4D97-AF65-F5344CB8AC3E}">
        <p14:creationId xmlns:p14="http://schemas.microsoft.com/office/powerpoint/2010/main" val="1066880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849</Words>
  <Application>Microsoft Macintosh PowerPoint</Application>
  <PresentationFormat>On-screen Show (4:3)</PresentationFormat>
  <Paragraphs>86</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Candara</vt:lpstr>
      <vt:lpstr>Symbol</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Gary Levine</cp:lastModifiedBy>
  <cp:revision>25</cp:revision>
  <dcterms:created xsi:type="dcterms:W3CDTF">2014-01-09T00:50:32Z</dcterms:created>
  <dcterms:modified xsi:type="dcterms:W3CDTF">2017-04-26T22:03:26Z</dcterms:modified>
</cp:coreProperties>
</file>