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7" r:id="rId14"/>
    <p:sldId id="268" r:id="rId15"/>
    <p:sldId id="269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1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AF63-AAAB-4020-8464-7D2EF9F2C42E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BFE2-DB41-4F47-B038-753D57549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AF63-AAAB-4020-8464-7D2EF9F2C42E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BFE2-DB41-4F47-B038-753D57549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AF63-AAAB-4020-8464-7D2EF9F2C42E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BFE2-DB41-4F47-B038-753D57549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AF63-AAAB-4020-8464-7D2EF9F2C42E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BFE2-DB41-4F47-B038-753D57549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AF63-AAAB-4020-8464-7D2EF9F2C42E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BFE2-DB41-4F47-B038-753D57549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AF63-AAAB-4020-8464-7D2EF9F2C42E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BFE2-DB41-4F47-B038-753D57549E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AF63-AAAB-4020-8464-7D2EF9F2C42E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BFE2-DB41-4F47-B038-753D57549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AF63-AAAB-4020-8464-7D2EF9F2C42E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BFE2-DB41-4F47-B038-753D57549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AF63-AAAB-4020-8464-7D2EF9F2C42E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BFE2-DB41-4F47-B038-753D57549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AF63-AAAB-4020-8464-7D2EF9F2C42E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6EBFE2-DB41-4F47-B038-753D57549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AF63-AAAB-4020-8464-7D2EF9F2C42E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EBFE2-DB41-4F47-B038-753D57549E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BF6AF63-AAAB-4020-8464-7D2EF9F2C42E}" type="datetimeFigureOut">
              <a:rPr lang="en-US" smtClean="0"/>
              <a:t>9/26/2013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26EBFE2-DB41-4F47-B038-753D57549E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barnaby.j.ross@gmail.com" TargetMode="External"/><Relationship Id="rId2" Type="http://schemas.openxmlformats.org/officeDocument/2006/relationships/hyperlink" Target="mailto:rjandelaine@rogers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Financial Management</a:t>
            </a:r>
            <a:br>
              <a:rPr lang="en-US" dirty="0" smtClean="0"/>
            </a:br>
            <a:r>
              <a:rPr lang="en-US" dirty="0" smtClean="0"/>
              <a:t>for the Club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26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Service Fund Budget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Less predictable</a:t>
            </a:r>
          </a:p>
          <a:p>
            <a:r>
              <a:rPr lang="en-US" dirty="0" smtClean="0"/>
              <a:t>Repeating project – use last year’s numbers as a starting point</a:t>
            </a:r>
          </a:p>
          <a:p>
            <a:r>
              <a:rPr lang="en-US" dirty="0" smtClean="0"/>
              <a:t>Ensure all projects and estimated income are approved by Board</a:t>
            </a:r>
          </a:p>
          <a:p>
            <a:r>
              <a:rPr lang="en-US" dirty="0" smtClean="0"/>
              <a:t>Possible strategy for Service Project expenditures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23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Service Account Strategy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Spending on service projects for current year will be limited to the amount of service fundraisers in previous year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01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Variances from Budget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need to recast the budgets</a:t>
            </a:r>
          </a:p>
          <a:p>
            <a:r>
              <a:rPr lang="en-US" dirty="0" smtClean="0"/>
              <a:t>Explain variances to Board meeting and get the action approved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69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Monthly Reporting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Treasurer prepares monthly statements for Board (preferably with budget amounts)</a:t>
            </a:r>
          </a:p>
          <a:p>
            <a:r>
              <a:rPr lang="en-US" dirty="0" smtClean="0"/>
              <a:t>After review Board approves</a:t>
            </a:r>
          </a:p>
          <a:p>
            <a:r>
              <a:rPr lang="en-US" dirty="0" smtClean="0"/>
              <a:t>Personal pet peeve – “budgets are carved in stone” –WRONG</a:t>
            </a:r>
          </a:p>
          <a:p>
            <a:r>
              <a:rPr lang="en-US" dirty="0" smtClean="0"/>
              <a:t>Don’t have to spend</a:t>
            </a:r>
          </a:p>
          <a:p>
            <a:r>
              <a:rPr lang="en-US" dirty="0" smtClean="0"/>
              <a:t>New projects (not in budget) can be supported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2631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Club </a:t>
            </a:r>
            <a:r>
              <a:rPr lang="en-US" dirty="0" smtClean="0"/>
              <a:t>reporting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Periodic financial reporting to club members</a:t>
            </a:r>
          </a:p>
          <a:p>
            <a:r>
              <a:rPr lang="en-US" dirty="0" smtClean="0"/>
              <a:t>Fiduciary duty to club satisfied</a:t>
            </a:r>
          </a:p>
          <a:p>
            <a:r>
              <a:rPr lang="en-US" dirty="0" smtClean="0"/>
              <a:t>Members may have valuable input which would generate improvements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6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Audit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By laws provide “financial records will be examined annually by either (a) a qualified accounting firm </a:t>
            </a:r>
            <a:r>
              <a:rPr lang="en-US" u="sng" dirty="0" smtClean="0"/>
              <a:t>not</a:t>
            </a:r>
            <a:r>
              <a:rPr lang="en-US" dirty="0" smtClean="0"/>
              <a:t> affiliated with any club member or (b) a standing financial review committee (2 or more members with financial or accounting experience excluding Board members) as provided in club policy”</a:t>
            </a:r>
          </a:p>
          <a:p>
            <a:r>
              <a:rPr lang="en-US" dirty="0" smtClean="0"/>
              <a:t>Written report of examination shall be submitted to the Board.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99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Questions??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Simply Accounting computer package</a:t>
            </a:r>
          </a:p>
          <a:p>
            <a:r>
              <a:rPr lang="en-US" dirty="0" smtClean="0"/>
              <a:t>+/- $200 </a:t>
            </a:r>
            <a:r>
              <a:rPr lang="en-US" dirty="0" err="1" smtClean="0"/>
              <a:t>Cdn</a:t>
            </a: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Email</a:t>
            </a:r>
            <a:endParaRPr lang="en-US" dirty="0"/>
          </a:p>
          <a:p>
            <a:r>
              <a:rPr lang="en-US" dirty="0" smtClean="0">
                <a:hlinkClick r:id="rId2"/>
              </a:rPr>
              <a:t>rjandelaine@rogers.com</a:t>
            </a:r>
            <a:endParaRPr lang="en-US" dirty="0" smtClean="0"/>
          </a:p>
          <a:p>
            <a:r>
              <a:rPr lang="en-US" dirty="0" smtClean="0"/>
              <a:t>Or</a:t>
            </a:r>
          </a:p>
          <a:p>
            <a:r>
              <a:rPr lang="en-US" smtClean="0">
                <a:hlinkClick r:id="rId3"/>
              </a:rPr>
              <a:t>barnaby.j.ross@gmail.com</a:t>
            </a:r>
            <a:endParaRPr lang="en-US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32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Topics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Club by-laws</a:t>
            </a:r>
          </a:p>
          <a:p>
            <a:r>
              <a:rPr lang="en-US" dirty="0" smtClean="0"/>
              <a:t>Insurance</a:t>
            </a:r>
          </a:p>
          <a:p>
            <a:r>
              <a:rPr lang="en-US" dirty="0" smtClean="0"/>
              <a:t>Regular reporting</a:t>
            </a:r>
          </a:p>
          <a:p>
            <a:r>
              <a:rPr lang="en-US" dirty="0" smtClean="0"/>
              <a:t>Signing authorities</a:t>
            </a:r>
          </a:p>
          <a:p>
            <a:r>
              <a:rPr lang="en-US" dirty="0" smtClean="0"/>
              <a:t>Annual budgets</a:t>
            </a:r>
          </a:p>
          <a:p>
            <a:r>
              <a:rPr lang="en-US" dirty="0" smtClean="0"/>
              <a:t>Variance from budgets</a:t>
            </a:r>
          </a:p>
          <a:p>
            <a:r>
              <a:rPr lang="en-US" dirty="0" smtClean="0"/>
              <a:t>One service account strategy</a:t>
            </a:r>
          </a:p>
          <a:p>
            <a:r>
              <a:rPr lang="en-US" dirty="0" smtClean="0"/>
              <a:t>Audit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42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By-laws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by-laws -  Article 8 Funds &amp; Accounting</a:t>
            </a:r>
          </a:p>
          <a:p>
            <a:r>
              <a:rPr lang="en-US" dirty="0" smtClean="0"/>
              <a:t>-Services activity dollars can only be used for service projects</a:t>
            </a:r>
          </a:p>
          <a:p>
            <a:r>
              <a:rPr lang="en-US" dirty="0" smtClean="0"/>
              <a:t>Separate accounting records must be maintained for service funds and administrative funds.  (There is no requirement to maintain separate bank accounts but it would sure be easier)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77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Hint – don’t have too many funds – the Board could lose control of the club funds.</a:t>
            </a:r>
          </a:p>
          <a:p>
            <a:r>
              <a:rPr lang="en-US" dirty="0" smtClean="0"/>
              <a:t>Club by-laws require that the Board adopt separate budgets of predicted income and expense for the service and administrative funds.</a:t>
            </a:r>
          </a:p>
          <a:p>
            <a:r>
              <a:rPr lang="en-US" dirty="0" smtClean="0"/>
              <a:t>Club board will ensure that all dues, fees  and obligations to KI or it’s districts will be paid promptly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30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Annual dues to KI are payable by December 31</a:t>
            </a:r>
          </a:p>
          <a:p>
            <a:r>
              <a:rPr lang="en-US" dirty="0" smtClean="0"/>
              <a:t>Annual dues to the Lieutenant Governor should be paid as soon as possible after his/her budget is approved at the first DCM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0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Insurance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Always</a:t>
            </a:r>
            <a:r>
              <a:rPr lang="en-US" dirty="0" smtClean="0"/>
              <a:t> ensure that your club has purchased Fidelity Insurance coverage</a:t>
            </a:r>
          </a:p>
          <a:p>
            <a:r>
              <a:rPr lang="en-US" dirty="0" smtClean="0"/>
              <a:t>Claims have been incurred</a:t>
            </a:r>
          </a:p>
          <a:p>
            <a:r>
              <a:rPr lang="en-US" dirty="0"/>
              <a:t> </a:t>
            </a:r>
            <a:r>
              <a:rPr lang="en-US" dirty="0" smtClean="0"/>
              <a:t>             8 to 10 years ago        2</a:t>
            </a:r>
          </a:p>
          <a:p>
            <a:r>
              <a:rPr lang="en-US" dirty="0"/>
              <a:t> </a:t>
            </a:r>
            <a:r>
              <a:rPr lang="en-US" dirty="0" smtClean="0"/>
              <a:t>             Last  18 months          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60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Regular Operations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Board should approve the number of signing officers.  For best results there should be 2 signers on </a:t>
            </a:r>
            <a:r>
              <a:rPr lang="en-US" u="sng" dirty="0" smtClean="0"/>
              <a:t>all</a:t>
            </a:r>
            <a:r>
              <a:rPr lang="en-US" dirty="0" smtClean="0"/>
              <a:t> </a:t>
            </a:r>
            <a:r>
              <a:rPr lang="en-US" dirty="0" err="1" smtClean="0"/>
              <a:t>cheques</a:t>
            </a:r>
            <a:r>
              <a:rPr lang="en-US" dirty="0" smtClean="0"/>
              <a:t> (protection for the club as well as the individual signers)</a:t>
            </a:r>
          </a:p>
          <a:p>
            <a:r>
              <a:rPr lang="en-US" u="sng" dirty="0" smtClean="0"/>
              <a:t>Each</a:t>
            </a:r>
            <a:r>
              <a:rPr lang="en-US" dirty="0" smtClean="0"/>
              <a:t> signer should review the supporting documentation and initial them for cancellation</a:t>
            </a:r>
          </a:p>
          <a:p>
            <a:r>
              <a:rPr lang="en-US" dirty="0" smtClean="0"/>
              <a:t>Use budgets for each account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72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Important to deposit all receipts quickly</a:t>
            </a:r>
          </a:p>
          <a:p>
            <a:r>
              <a:rPr lang="en-US" dirty="0" smtClean="0"/>
              <a:t>Stay on top of dues receivable – several clubs provide for a maximum delinquency period for collection  after which the member becomes subject to having their membership terminated. (Arrangement for payments can be mutually agreed upon)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16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Account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Prior year activity adjusted for known changes</a:t>
            </a:r>
          </a:p>
          <a:p>
            <a:r>
              <a:rPr lang="en-US" dirty="0" smtClean="0"/>
              <a:t>Expenses tend to be static </a:t>
            </a:r>
          </a:p>
          <a:p>
            <a:r>
              <a:rPr lang="en-US" dirty="0" smtClean="0"/>
              <a:t>Dues income can be predicted based on approved annual dues</a:t>
            </a:r>
          </a:p>
          <a:p>
            <a:r>
              <a:rPr lang="en-US" dirty="0" smtClean="0"/>
              <a:t>Provide for inflationary increases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93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76</TotalTime>
  <Words>532</Words>
  <Application>Microsoft Office PowerPoint</Application>
  <PresentationFormat>On-screen Show (4:3)</PresentationFormat>
  <Paragraphs>72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Angles</vt:lpstr>
      <vt:lpstr>Financial Management for the Club</vt:lpstr>
      <vt:lpstr>Topics </vt:lpstr>
      <vt:lpstr>By-laws </vt:lpstr>
      <vt:lpstr>PowerPoint Presentation</vt:lpstr>
      <vt:lpstr>PowerPoint Presentation</vt:lpstr>
      <vt:lpstr>Insurance </vt:lpstr>
      <vt:lpstr>Regular Operations </vt:lpstr>
      <vt:lpstr>PowerPoint Presentation</vt:lpstr>
      <vt:lpstr>Operating Account Budget</vt:lpstr>
      <vt:lpstr>Service Fund Budget </vt:lpstr>
      <vt:lpstr>Service Account Strategy </vt:lpstr>
      <vt:lpstr>Variances from Budget </vt:lpstr>
      <vt:lpstr>Monthly Reporting </vt:lpstr>
      <vt:lpstr>Club reporting </vt:lpstr>
      <vt:lpstr>Audit </vt:lpstr>
      <vt:lpstr>Questions??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Management for the Club</dc:title>
  <dc:creator>Elaine</dc:creator>
  <cp:lastModifiedBy>Elaine</cp:lastModifiedBy>
  <cp:revision>26</cp:revision>
  <dcterms:created xsi:type="dcterms:W3CDTF">2013-07-27T17:59:26Z</dcterms:created>
  <dcterms:modified xsi:type="dcterms:W3CDTF">2013-09-26T20:25:35Z</dcterms:modified>
</cp:coreProperties>
</file>