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59" r:id="rId4"/>
    <p:sldId id="260" r:id="rId5"/>
    <p:sldId id="261" r:id="rId6"/>
    <p:sldId id="262" r:id="rId7"/>
    <p:sldId id="263" r:id="rId8"/>
    <p:sldId id="264" r:id="rId9"/>
    <p:sldId id="265" r:id="rId10"/>
    <p:sldId id="270" r:id="rId11"/>
    <p:sldId id="266" r:id="rId12"/>
    <p:sldId id="267" r:id="rId13"/>
    <p:sldId id="271" r:id="rId14"/>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24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ln/>
        </p:spPr>
        <p:txBody>
          <a:bodyPr/>
          <a:lstStyle>
            <a:lvl1pPr>
              <a:defRPr/>
            </a:lvl1pPr>
          </a:lstStyle>
          <a:p>
            <a:fld id="{4643392E-6BAD-4865-B378-36095C073E20}" type="datetimeFigureOut">
              <a:rPr lang="en-US"/>
              <a:pPr/>
              <a:t>9/27/2013</a:t>
            </a:fld>
            <a:endParaRPr lang="en-US"/>
          </a:p>
        </p:txBody>
      </p:sp>
      <p:sp>
        <p:nvSpPr>
          <p:cNvPr id="5" name="Footer Placeholder 4"/>
          <p:cNvSpPr>
            <a:spLocks noGrp="1"/>
          </p:cNvSpPr>
          <p:nvPr>
            <p:ph type="ftr" sz="quarter" idx="11"/>
          </p:nvPr>
        </p:nvSpPr>
        <p:spPr>
          <a:ln/>
        </p:spPr>
        <p:txBody>
          <a:bodyPr/>
          <a:lstStyle>
            <a:lvl1pPr>
              <a:defRPr/>
            </a:lvl1pPr>
          </a:lstStyle>
          <a:p>
            <a:endParaRPr lang="en-CA"/>
          </a:p>
        </p:txBody>
      </p:sp>
      <p:sp>
        <p:nvSpPr>
          <p:cNvPr id="6" name="Slide Number Placeholder 5"/>
          <p:cNvSpPr>
            <a:spLocks noGrp="1"/>
          </p:cNvSpPr>
          <p:nvPr>
            <p:ph type="sldNum" sz="quarter" idx="12"/>
          </p:nvPr>
        </p:nvSpPr>
        <p:spPr>
          <a:ln/>
        </p:spPr>
        <p:txBody>
          <a:bodyPr/>
          <a:lstStyle>
            <a:lvl1pPr>
              <a:defRPr/>
            </a:lvl1pPr>
          </a:lstStyle>
          <a:p>
            <a:fld id="{A948E4C9-12F8-4758-9581-244DB6DF0BE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fld id="{6791F18E-BA8F-468B-BA33-A08835952363}" type="datetimeFigureOut">
              <a:rPr lang="en-US"/>
              <a:pPr/>
              <a:t>9/27/2013</a:t>
            </a:fld>
            <a:endParaRPr lang="en-US"/>
          </a:p>
        </p:txBody>
      </p:sp>
      <p:sp>
        <p:nvSpPr>
          <p:cNvPr id="5" name="Footer Placeholder 4"/>
          <p:cNvSpPr>
            <a:spLocks noGrp="1"/>
          </p:cNvSpPr>
          <p:nvPr>
            <p:ph type="ftr" sz="quarter" idx="11"/>
          </p:nvPr>
        </p:nvSpPr>
        <p:spPr>
          <a:ln/>
        </p:spPr>
        <p:txBody>
          <a:bodyPr/>
          <a:lstStyle>
            <a:lvl1pPr>
              <a:defRPr/>
            </a:lvl1pPr>
          </a:lstStyle>
          <a:p>
            <a:endParaRPr lang="en-CA"/>
          </a:p>
        </p:txBody>
      </p:sp>
      <p:sp>
        <p:nvSpPr>
          <p:cNvPr id="6" name="Slide Number Placeholder 5"/>
          <p:cNvSpPr>
            <a:spLocks noGrp="1"/>
          </p:cNvSpPr>
          <p:nvPr>
            <p:ph type="sldNum" sz="quarter" idx="12"/>
          </p:nvPr>
        </p:nvSpPr>
        <p:spPr>
          <a:ln/>
        </p:spPr>
        <p:txBody>
          <a:bodyPr/>
          <a:lstStyle>
            <a:lvl1pPr>
              <a:defRPr/>
            </a:lvl1pPr>
          </a:lstStyle>
          <a:p>
            <a:fld id="{D74B7263-4AA7-4A83-AF29-BA0742614E3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7"/>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ight Triangle 6"/>
          <p:cNvSpPr>
            <a:spLocks noChangeArrowheads="1"/>
          </p:cNvSpPr>
          <p:nvPr/>
        </p:nvSpPr>
        <p:spPr bwMode="auto">
          <a:xfrm>
            <a:off x="0" y="2646363"/>
            <a:ext cx="3571875" cy="4211637"/>
          </a:xfrm>
          <a:prstGeom prst="rtTriangle">
            <a:avLst/>
          </a:prstGeom>
          <a:solidFill>
            <a:srgbClr val="08A1D9">
              <a:alpha val="79999"/>
            </a:srgbClr>
          </a:solidFill>
          <a:ln w="25400" algn="ctr">
            <a:noFill/>
            <a:miter lim="800000"/>
            <a:headEnd/>
            <a:tailEnd/>
          </a:ln>
        </p:spPr>
        <p:txBody>
          <a:bodyPr lIns="89147" tIns="44573" rIns="89147" bIns="44573" anchor="ctr"/>
          <a:lstStyle/>
          <a:p>
            <a:pPr algn="ctr" defTabSz="892175">
              <a:defRPr/>
            </a:pPr>
            <a:endParaRPr lang="en-CA">
              <a:solidFill>
                <a:srgbClr val="FFFFFF"/>
              </a:solidFill>
              <a:latin typeface="Franklin Gothic Book"/>
            </a:endParaRPr>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lvl="0"/>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fld id="{95AC6966-9DB6-43A8-9BFD-525F7B8E5424}" type="datetimeFigureOut">
              <a:rPr lang="en-US"/>
              <a:pPr/>
              <a:t>9/27/2013</a:t>
            </a:fld>
            <a:endParaRPr lang="en-US"/>
          </a:p>
        </p:txBody>
      </p:sp>
      <p:sp>
        <p:nvSpPr>
          <p:cNvPr id="7" name="Footer Placeholder 4"/>
          <p:cNvSpPr>
            <a:spLocks noGrp="1"/>
          </p:cNvSpPr>
          <p:nvPr>
            <p:ph type="ftr" sz="quarter" idx="11"/>
          </p:nvPr>
        </p:nvSpPr>
        <p:spPr/>
        <p:txBody>
          <a:bodyPr/>
          <a:lstStyle>
            <a:lvl1pPr>
              <a:defRPr/>
            </a:lvl1pPr>
          </a:lstStyle>
          <a:p>
            <a:endParaRPr lang="en-CA"/>
          </a:p>
        </p:txBody>
      </p:sp>
      <p:sp>
        <p:nvSpPr>
          <p:cNvPr id="8" name="Slide Number Placeholder 5"/>
          <p:cNvSpPr>
            <a:spLocks noGrp="1"/>
          </p:cNvSpPr>
          <p:nvPr>
            <p:ph type="sldNum" sz="quarter" idx="12"/>
          </p:nvPr>
        </p:nvSpPr>
        <p:spPr/>
        <p:txBody>
          <a:bodyPr/>
          <a:lstStyle>
            <a:lvl1pPr>
              <a:defRPr/>
            </a:lvl1pPr>
          </a:lstStyle>
          <a:p>
            <a:fld id="{EA19FD30-FA5A-4EE5-B7A4-94B80724097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a:ln/>
        </p:spPr>
        <p:txBody>
          <a:bodyPr/>
          <a:lstStyle>
            <a:lvl1pPr>
              <a:defRPr/>
            </a:lvl1pPr>
          </a:lstStyle>
          <a:p>
            <a:fld id="{87999499-A602-4557-96B1-4B81DD9C444A}" type="datetimeFigureOut">
              <a:rPr lang="en-US"/>
              <a:pPr/>
              <a:t>9/27/2013</a:t>
            </a:fld>
            <a:endParaRPr lang="en-US"/>
          </a:p>
        </p:txBody>
      </p:sp>
      <p:sp>
        <p:nvSpPr>
          <p:cNvPr id="6" name="Footer Placeholder 4"/>
          <p:cNvSpPr>
            <a:spLocks noGrp="1"/>
          </p:cNvSpPr>
          <p:nvPr>
            <p:ph type="ftr" sz="quarter" idx="11"/>
          </p:nvPr>
        </p:nvSpPr>
        <p:spPr>
          <a:ln/>
        </p:spPr>
        <p:txBody>
          <a:bodyPr/>
          <a:lstStyle>
            <a:lvl1pPr>
              <a:defRPr/>
            </a:lvl1pPr>
          </a:lstStyle>
          <a:p>
            <a:endParaRPr lang="en-CA"/>
          </a:p>
        </p:txBody>
      </p:sp>
      <p:sp>
        <p:nvSpPr>
          <p:cNvPr id="7" name="Slide Number Placeholder 5"/>
          <p:cNvSpPr>
            <a:spLocks noGrp="1"/>
          </p:cNvSpPr>
          <p:nvPr>
            <p:ph type="sldNum" sz="quarter" idx="12"/>
          </p:nvPr>
        </p:nvSpPr>
        <p:spPr>
          <a:ln/>
        </p:spPr>
        <p:txBody>
          <a:bodyPr/>
          <a:lstStyle>
            <a:lvl1pPr>
              <a:defRPr/>
            </a:lvl1pPr>
          </a:lstStyle>
          <a:p>
            <a:fld id="{742F8B3B-8228-4FD3-859E-72FD348B6F6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ln/>
        </p:spPr>
        <p:txBody>
          <a:bodyPr/>
          <a:lstStyle>
            <a:lvl1pPr>
              <a:defRPr/>
            </a:lvl1pPr>
          </a:lstStyle>
          <a:p>
            <a:fld id="{A00DE17E-4244-4263-8282-D41408629CF3}" type="datetimeFigureOut">
              <a:rPr lang="en-US"/>
              <a:pPr/>
              <a:t>9/27/2013</a:t>
            </a:fld>
            <a:endParaRPr lang="en-US"/>
          </a:p>
        </p:txBody>
      </p:sp>
      <p:sp>
        <p:nvSpPr>
          <p:cNvPr id="8" name="Footer Placeholder 4"/>
          <p:cNvSpPr>
            <a:spLocks noGrp="1"/>
          </p:cNvSpPr>
          <p:nvPr>
            <p:ph type="ftr" sz="quarter" idx="11"/>
          </p:nvPr>
        </p:nvSpPr>
        <p:spPr>
          <a:ln/>
        </p:spPr>
        <p:txBody>
          <a:bodyPr/>
          <a:lstStyle>
            <a:lvl1pPr>
              <a:defRPr/>
            </a:lvl1pPr>
          </a:lstStyle>
          <a:p>
            <a:endParaRPr lang="en-CA"/>
          </a:p>
        </p:txBody>
      </p:sp>
      <p:sp>
        <p:nvSpPr>
          <p:cNvPr id="9" name="Slide Number Placeholder 5"/>
          <p:cNvSpPr>
            <a:spLocks noGrp="1"/>
          </p:cNvSpPr>
          <p:nvPr>
            <p:ph type="sldNum" sz="quarter" idx="12"/>
          </p:nvPr>
        </p:nvSpPr>
        <p:spPr>
          <a:ln/>
        </p:spPr>
        <p:txBody>
          <a:bodyPr/>
          <a:lstStyle>
            <a:lvl1pPr>
              <a:defRPr/>
            </a:lvl1pPr>
          </a:lstStyle>
          <a:p>
            <a:fld id="{5AB6F05F-B55C-48D5-A315-1FAF54D89C9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ln/>
        </p:spPr>
        <p:txBody>
          <a:bodyPr/>
          <a:lstStyle>
            <a:lvl1pPr>
              <a:defRPr/>
            </a:lvl1pPr>
          </a:lstStyle>
          <a:p>
            <a:fld id="{2A9F0324-E4A3-441A-A514-7FC244CF7DEF}" type="datetimeFigureOut">
              <a:rPr lang="en-US"/>
              <a:pPr/>
              <a:t>9/27/2013</a:t>
            </a:fld>
            <a:endParaRPr lang="en-US"/>
          </a:p>
        </p:txBody>
      </p:sp>
      <p:sp>
        <p:nvSpPr>
          <p:cNvPr id="4" name="Footer Placeholder 4"/>
          <p:cNvSpPr>
            <a:spLocks noGrp="1"/>
          </p:cNvSpPr>
          <p:nvPr>
            <p:ph type="ftr" sz="quarter" idx="11"/>
          </p:nvPr>
        </p:nvSpPr>
        <p:spPr>
          <a:ln/>
        </p:spPr>
        <p:txBody>
          <a:bodyPr/>
          <a:lstStyle>
            <a:lvl1pPr>
              <a:defRPr/>
            </a:lvl1pPr>
          </a:lstStyle>
          <a:p>
            <a:endParaRPr lang="en-CA"/>
          </a:p>
        </p:txBody>
      </p:sp>
      <p:sp>
        <p:nvSpPr>
          <p:cNvPr id="5" name="Slide Number Placeholder 5"/>
          <p:cNvSpPr>
            <a:spLocks noGrp="1"/>
          </p:cNvSpPr>
          <p:nvPr>
            <p:ph type="sldNum" sz="quarter" idx="12"/>
          </p:nvPr>
        </p:nvSpPr>
        <p:spPr>
          <a:ln/>
        </p:spPr>
        <p:txBody>
          <a:bodyPr/>
          <a:lstStyle>
            <a:lvl1pPr>
              <a:defRPr/>
            </a:lvl1pPr>
          </a:lstStyle>
          <a:p>
            <a:fld id="{B6B373A1-81CC-44B3-8696-617BD33A339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ln/>
        </p:spPr>
        <p:txBody>
          <a:bodyPr/>
          <a:lstStyle>
            <a:lvl1pPr>
              <a:defRPr/>
            </a:lvl1pPr>
          </a:lstStyle>
          <a:p>
            <a:fld id="{5018A29C-7D2C-461C-AA46-5C9DF85FC3A7}" type="datetimeFigureOut">
              <a:rPr lang="en-US"/>
              <a:pPr/>
              <a:t>9/27/2013</a:t>
            </a:fld>
            <a:endParaRPr lang="en-US"/>
          </a:p>
        </p:txBody>
      </p:sp>
      <p:sp>
        <p:nvSpPr>
          <p:cNvPr id="3" name="Footer Placeholder 4"/>
          <p:cNvSpPr>
            <a:spLocks noGrp="1"/>
          </p:cNvSpPr>
          <p:nvPr>
            <p:ph type="ftr" sz="quarter" idx="11"/>
          </p:nvPr>
        </p:nvSpPr>
        <p:spPr>
          <a:ln/>
        </p:spPr>
        <p:txBody>
          <a:bodyPr/>
          <a:lstStyle>
            <a:lvl1pPr>
              <a:defRPr/>
            </a:lvl1pPr>
          </a:lstStyle>
          <a:p>
            <a:endParaRPr lang="en-CA"/>
          </a:p>
        </p:txBody>
      </p:sp>
      <p:sp>
        <p:nvSpPr>
          <p:cNvPr id="4" name="Slide Number Placeholder 5"/>
          <p:cNvSpPr>
            <a:spLocks noGrp="1"/>
          </p:cNvSpPr>
          <p:nvPr>
            <p:ph type="sldNum" sz="quarter" idx="12"/>
          </p:nvPr>
        </p:nvSpPr>
        <p:spPr>
          <a:ln/>
        </p:spPr>
        <p:txBody>
          <a:bodyPr/>
          <a:lstStyle>
            <a:lvl1pPr>
              <a:defRPr/>
            </a:lvl1pPr>
          </a:lstStyle>
          <a:p>
            <a:fld id="{4024D111-B973-4173-90A5-42CCB638794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ight Triangle 16"/>
          <p:cNvSpPr>
            <a:spLocks noChangeArrowheads="1"/>
          </p:cNvSpPr>
          <p:nvPr/>
        </p:nvSpPr>
        <p:spPr bwMode="auto">
          <a:xfrm>
            <a:off x="0" y="2646363"/>
            <a:ext cx="3571875" cy="4211637"/>
          </a:xfrm>
          <a:prstGeom prst="rtTriangle">
            <a:avLst/>
          </a:prstGeom>
          <a:solidFill>
            <a:schemeClr val="accent2"/>
          </a:solidFill>
          <a:ln w="25400" algn="ctr">
            <a:noFill/>
            <a:miter lim="800000"/>
            <a:headEnd/>
            <a:tailEnd/>
          </a:ln>
        </p:spPr>
        <p:txBody>
          <a:bodyPr lIns="89147" tIns="44573" rIns="89147" bIns="44573" anchor="ctr"/>
          <a:lstStyle/>
          <a:p>
            <a:pPr algn="ctr" defTabSz="892175">
              <a:defRPr/>
            </a:pPr>
            <a:endParaRPr lang="en-CA">
              <a:solidFill>
                <a:srgbClr val="FFFFFF"/>
              </a:solidFill>
              <a:latin typeface="Franklin Gothic Book"/>
            </a:endParaRPr>
          </a:p>
        </p:txBody>
      </p:sp>
      <p:sp>
        <p:nvSpPr>
          <p:cNvPr id="6" name="Right Triangle 17"/>
          <p:cNvSpPr>
            <a:spLocks noChangeArrowheads="1"/>
          </p:cNvSpPr>
          <p:nvPr/>
        </p:nvSpPr>
        <p:spPr bwMode="auto">
          <a:xfrm rot="5400000">
            <a:off x="433388" y="-433388"/>
            <a:ext cx="6858000" cy="7724775"/>
          </a:xfrm>
          <a:prstGeom prst="rtTriangle">
            <a:avLst/>
          </a:prstGeom>
          <a:solidFill>
            <a:srgbClr val="08A1D9">
              <a:alpha val="79999"/>
            </a:srgbClr>
          </a:solidFill>
          <a:ln w="25400" algn="ctr">
            <a:noFill/>
            <a:miter lim="800000"/>
            <a:headEnd/>
            <a:tailEnd/>
          </a:ln>
        </p:spPr>
        <p:txBody>
          <a:bodyPr rot="10800000" vert="eaVert" lIns="89147" tIns="44573" rIns="89147" bIns="44573" anchor="ctr"/>
          <a:lstStyle/>
          <a:p>
            <a:pPr algn="ctr" defTabSz="892175">
              <a:defRPr/>
            </a:pPr>
            <a:endParaRPr lang="en-CA">
              <a:solidFill>
                <a:srgbClr val="FFFFFF"/>
              </a:solidFill>
              <a:latin typeface="Franklin Gothic Book"/>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fld id="{8386C40A-E373-4525-BCD8-4D986FB473D8}" type="datetimeFigureOut">
              <a:rPr lang="en-US"/>
              <a:pPr/>
              <a:t>9/27/2013</a:t>
            </a:fld>
            <a:endParaRPr lang="en-US"/>
          </a:p>
        </p:txBody>
      </p:sp>
      <p:sp>
        <p:nvSpPr>
          <p:cNvPr id="8" name="Footer Placeholder 5"/>
          <p:cNvSpPr>
            <a:spLocks noGrp="1"/>
          </p:cNvSpPr>
          <p:nvPr>
            <p:ph type="ftr" sz="quarter" idx="11"/>
          </p:nvPr>
        </p:nvSpPr>
        <p:spPr/>
        <p:txBody>
          <a:bodyPr/>
          <a:lstStyle>
            <a:lvl1pPr>
              <a:defRPr>
                <a:solidFill>
                  <a:schemeClr val="tx2"/>
                </a:solidFill>
              </a:defRPr>
            </a:lvl1pPr>
          </a:lstStyle>
          <a:p>
            <a:endParaRPr lang="en-CA"/>
          </a:p>
        </p:txBody>
      </p:sp>
      <p:sp>
        <p:nvSpPr>
          <p:cNvPr id="9"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23A4DAA-ABBE-4D3D-898F-6DC1518D5AC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ight Triangle 8"/>
          <p:cNvSpPr>
            <a:spLocks noChangeArrowheads="1"/>
          </p:cNvSpPr>
          <p:nvPr/>
        </p:nvSpPr>
        <p:spPr bwMode="auto">
          <a:xfrm>
            <a:off x="0" y="2646363"/>
            <a:ext cx="3571875" cy="4211637"/>
          </a:xfrm>
          <a:prstGeom prst="rtTriangle">
            <a:avLst/>
          </a:prstGeom>
          <a:solidFill>
            <a:schemeClr val="accent2"/>
          </a:solidFill>
          <a:ln w="25400" algn="ctr">
            <a:noFill/>
            <a:miter lim="800000"/>
            <a:headEnd/>
            <a:tailEnd/>
          </a:ln>
        </p:spPr>
        <p:txBody>
          <a:bodyPr lIns="89147" tIns="44573" rIns="89147" bIns="44573" anchor="ctr"/>
          <a:lstStyle/>
          <a:p>
            <a:pPr algn="ctr" defTabSz="892175">
              <a:defRPr/>
            </a:pPr>
            <a:endParaRPr lang="en-CA">
              <a:solidFill>
                <a:srgbClr val="FFFFFF"/>
              </a:solidFill>
              <a:latin typeface="Franklin Gothic Book"/>
            </a:endParaRPr>
          </a:p>
        </p:txBody>
      </p:sp>
      <p:sp>
        <p:nvSpPr>
          <p:cNvPr id="6" name="Freeform 9"/>
          <p:cNvSpPr/>
          <p:nvPr/>
        </p:nvSpPr>
        <p:spPr>
          <a:xfrm>
            <a:off x="0" y="5049838"/>
            <a:ext cx="3571875" cy="1808162"/>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lIns="91440" tIns="45720" rIns="182880" bIns="45720" rtlCol="0" anchor="ctr">
            <a:normAutofit/>
          </a:bodyPr>
          <a:lstStyle>
            <a:lvl1pPr algn="r">
              <a:defRPr/>
            </a:lvl1pPr>
          </a:lstStyle>
          <a:p>
            <a:pPr lvl="0"/>
            <a:r>
              <a:rPr lang="en-US" noProof="0" smtClean="0"/>
              <a:t>Click icon to add picture</a:t>
            </a:r>
            <a:endParaRPr lang="en-US" noProof="0"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5"/>
          </p:nvPr>
        </p:nvSpPr>
        <p:spPr/>
        <p:txBody>
          <a:bodyPr/>
          <a:lstStyle>
            <a:lvl1pPr>
              <a:defRPr/>
            </a:lvl1pPr>
          </a:lstStyle>
          <a:p>
            <a:fld id="{61FF6DAA-A082-45C8-9DA1-5965DF9D6676}" type="datetimeFigureOut">
              <a:rPr lang="en-US"/>
              <a:pPr/>
              <a:t>9/27/2013</a:t>
            </a:fld>
            <a:endParaRPr lang="en-US"/>
          </a:p>
        </p:txBody>
      </p:sp>
      <p:sp>
        <p:nvSpPr>
          <p:cNvPr id="8" name="Footer Placeholder 5"/>
          <p:cNvSpPr>
            <a:spLocks noGrp="1"/>
          </p:cNvSpPr>
          <p:nvPr>
            <p:ph type="ftr" sz="quarter" idx="16"/>
          </p:nvPr>
        </p:nvSpPr>
        <p:spPr/>
        <p:txBody>
          <a:bodyPr/>
          <a:lstStyle>
            <a:lvl1pPr>
              <a:defRPr/>
            </a:lvl1pPr>
          </a:lstStyle>
          <a:p>
            <a:endParaRPr lang="en-CA"/>
          </a:p>
        </p:txBody>
      </p:sp>
      <p:sp>
        <p:nvSpPr>
          <p:cNvPr id="9" name="Slide Number Placeholder 6"/>
          <p:cNvSpPr>
            <a:spLocks noGrp="1"/>
          </p:cNvSpPr>
          <p:nvPr>
            <p:ph type="sldNum" sz="quarter" idx="17"/>
          </p:nvPr>
        </p:nvSpPr>
        <p:spPr/>
        <p:txBody>
          <a:bodyPr/>
          <a:lstStyle>
            <a:lvl1pPr>
              <a:defRPr/>
            </a:lvl1pPr>
          </a:lstStyle>
          <a:p>
            <a:fld id="{B139DD26-55BD-4AB8-9314-4D8FF3D5EA5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fld id="{236BEFEC-C9BF-4CD5-9135-3F3C539B030C}" type="datetimeFigureOut">
              <a:rPr lang="en-US"/>
              <a:pPr/>
              <a:t>9/27/2013</a:t>
            </a:fld>
            <a:endParaRPr lang="en-US"/>
          </a:p>
        </p:txBody>
      </p:sp>
      <p:sp>
        <p:nvSpPr>
          <p:cNvPr id="5" name="Footer Placeholder 4"/>
          <p:cNvSpPr>
            <a:spLocks noGrp="1"/>
          </p:cNvSpPr>
          <p:nvPr>
            <p:ph type="ftr" sz="quarter" idx="11"/>
          </p:nvPr>
        </p:nvSpPr>
        <p:spPr>
          <a:ln/>
        </p:spPr>
        <p:txBody>
          <a:bodyPr/>
          <a:lstStyle>
            <a:lvl1pPr>
              <a:defRPr/>
            </a:lvl1pPr>
          </a:lstStyle>
          <a:p>
            <a:endParaRPr lang="en-CA"/>
          </a:p>
        </p:txBody>
      </p:sp>
      <p:sp>
        <p:nvSpPr>
          <p:cNvPr id="6" name="Slide Number Placeholder 5"/>
          <p:cNvSpPr>
            <a:spLocks noGrp="1"/>
          </p:cNvSpPr>
          <p:nvPr>
            <p:ph type="sldNum" sz="quarter" idx="12"/>
          </p:nvPr>
        </p:nvSpPr>
        <p:spPr>
          <a:ln/>
        </p:spPr>
        <p:txBody>
          <a:bodyPr/>
          <a:lstStyle>
            <a:lvl1pPr>
              <a:defRPr/>
            </a:lvl1pPr>
          </a:lstStyle>
          <a:p>
            <a:fld id="{E5FBCDC5-C51F-43E7-B04D-E8A26F65BDA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bwMode="auto">
          <a:xfrm>
            <a:off x="822325" y="365125"/>
            <a:ext cx="7523163" cy="549275"/>
          </a:xfrm>
          <a:prstGeom prst="rect">
            <a:avLst/>
          </a:prstGeom>
          <a:noFill/>
          <a:ln w="9525">
            <a:noFill/>
            <a:miter lim="800000"/>
            <a:headEnd/>
            <a:tailEnd/>
          </a:ln>
        </p:spPr>
        <p:txBody>
          <a:bodyPr vert="horz" wrap="square" lIns="89147" tIns="44573" rIns="89147" bIns="44573"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822325" y="1098550"/>
            <a:ext cx="7523163" cy="3579813"/>
          </a:xfrm>
          <a:prstGeom prst="rect">
            <a:avLst/>
          </a:prstGeom>
          <a:noFill/>
          <a:ln w="9525">
            <a:noFill/>
            <a:miter lim="800000"/>
            <a:headEnd/>
            <a:tailEnd/>
          </a:ln>
        </p:spPr>
        <p:txBody>
          <a:bodyPr vert="horz" wrap="square" lIns="89147" tIns="44573" rIns="89147" bIns="4457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bwMode="auto">
          <a:xfrm rot="-2460000">
            <a:off x="201613" y="5868988"/>
            <a:ext cx="2176462" cy="203200"/>
          </a:xfrm>
          <a:prstGeom prst="rect">
            <a:avLst/>
          </a:prstGeom>
          <a:noFill/>
          <a:ln w="9525">
            <a:noFill/>
            <a:miter lim="800000"/>
            <a:headEnd/>
            <a:tailEnd/>
          </a:ln>
        </p:spPr>
        <p:txBody>
          <a:bodyPr vert="horz" wrap="square" lIns="89147" tIns="44573" rIns="89147" bIns="44573" numCol="1" anchor="ctr" anchorCtr="0" compatLnSpc="1">
            <a:prstTxWarp prst="textNoShape">
              <a:avLst/>
            </a:prstTxWarp>
          </a:bodyPr>
          <a:lstStyle>
            <a:lvl1pPr>
              <a:defRPr sz="1100">
                <a:solidFill>
                  <a:srgbClr val="FFFFFF"/>
                </a:solidFill>
                <a:latin typeface="Franklin Gothic Book"/>
              </a:defRPr>
            </a:lvl1pPr>
          </a:lstStyle>
          <a:p>
            <a:fld id="{ED802415-FD87-453D-88DD-83502D059333}" type="datetimeFigureOut">
              <a:rPr lang="en-US"/>
              <a:pPr/>
              <a:t>9/27/2013</a:t>
            </a:fld>
            <a:endParaRPr lang="en-US"/>
          </a:p>
        </p:txBody>
      </p:sp>
      <p:sp>
        <p:nvSpPr>
          <p:cNvPr id="5" name="Footer Placeholder 4"/>
          <p:cNvSpPr>
            <a:spLocks noGrp="1"/>
          </p:cNvSpPr>
          <p:nvPr>
            <p:ph type="ftr" sz="quarter" idx="3"/>
          </p:nvPr>
        </p:nvSpPr>
        <p:spPr bwMode="auto">
          <a:xfrm>
            <a:off x="3517900" y="6284913"/>
            <a:ext cx="4724400" cy="274637"/>
          </a:xfrm>
          <a:prstGeom prst="rect">
            <a:avLst/>
          </a:prstGeom>
          <a:noFill/>
          <a:ln w="9525">
            <a:noFill/>
            <a:miter lim="800000"/>
            <a:headEnd/>
            <a:tailEnd/>
          </a:ln>
        </p:spPr>
        <p:txBody>
          <a:bodyPr vert="horz" wrap="square" lIns="89147" tIns="44573" rIns="89147" bIns="44573" numCol="1" anchor="ctr" anchorCtr="0" compatLnSpc="1">
            <a:prstTxWarp prst="textNoShape">
              <a:avLst/>
            </a:prstTxWarp>
          </a:bodyPr>
          <a:lstStyle>
            <a:lvl1pPr algn="r">
              <a:defRPr sz="1000">
                <a:solidFill>
                  <a:srgbClr val="FFFFFF"/>
                </a:solidFill>
                <a:latin typeface="Franklin Gothic Book"/>
              </a:defRPr>
            </a:lvl1pPr>
          </a:lstStyle>
          <a:p>
            <a:endParaRPr lang="en-CA"/>
          </a:p>
        </p:txBody>
      </p:sp>
      <p:sp>
        <p:nvSpPr>
          <p:cNvPr id="6" name="Slide Number Placeholder 5"/>
          <p:cNvSpPr>
            <a:spLocks noGrp="1"/>
          </p:cNvSpPr>
          <p:nvPr>
            <p:ph type="sldNum" sz="quarter" idx="4"/>
          </p:nvPr>
        </p:nvSpPr>
        <p:spPr bwMode="auto">
          <a:xfrm>
            <a:off x="8401050" y="6169025"/>
            <a:ext cx="503238" cy="504825"/>
          </a:xfrm>
          <a:prstGeom prst="ellipse">
            <a:avLst/>
          </a:prstGeom>
          <a:noFill/>
          <a:ln w="19050">
            <a:solidFill>
              <a:srgbClr val="FFFFFF"/>
            </a:solidFill>
            <a:round/>
            <a:headEnd/>
            <a:tailEnd/>
          </a:ln>
        </p:spPr>
        <p:txBody>
          <a:bodyPr vert="horz" wrap="square" lIns="8915" tIns="8915" rIns="8915" bIns="8915" numCol="1" anchor="ctr" anchorCtr="0" compatLnSpc="1">
            <a:prstTxWarp prst="textNoShape">
              <a:avLst/>
            </a:prstTxWarp>
          </a:bodyPr>
          <a:lstStyle>
            <a:lvl1pPr algn="ctr">
              <a:defRPr sz="1600">
                <a:solidFill>
                  <a:srgbClr val="FFFFFF"/>
                </a:solidFill>
                <a:latin typeface="Franklin Gothic Book"/>
              </a:defRPr>
            </a:lvl1pPr>
          </a:lstStyle>
          <a:p>
            <a:fld id="{F2F09CB3-D31C-434E-9071-31E6DB77CF9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0" r:id="rId1"/>
    <p:sldLayoutId id="2147483707" r:id="rId2"/>
    <p:sldLayoutId id="2147483701" r:id="rId3"/>
    <p:sldLayoutId id="2147483702" r:id="rId4"/>
    <p:sldLayoutId id="2147483703" r:id="rId5"/>
    <p:sldLayoutId id="2147483704" r:id="rId6"/>
    <p:sldLayoutId id="2147483708" r:id="rId7"/>
    <p:sldLayoutId id="2147483709" r:id="rId8"/>
    <p:sldLayoutId id="2147483705" r:id="rId9"/>
    <p:sldLayoutId id="2147483706" r:id="rId10"/>
  </p:sldLayoutIdLst>
  <p:txStyles>
    <p:titleStyle>
      <a:lvl1pPr algn="l" defTabSz="892175" rtl="0" eaLnBrk="0" fontAlgn="base" hangingPunct="0">
        <a:spcBef>
          <a:spcPct val="0"/>
        </a:spcBef>
        <a:spcAft>
          <a:spcPct val="0"/>
        </a:spcAft>
        <a:defRPr sz="2700" kern="1200" cap="all">
          <a:solidFill>
            <a:schemeClr val="tx1"/>
          </a:solidFill>
          <a:latin typeface="+mj-lt"/>
          <a:ea typeface="+mj-ea"/>
          <a:cs typeface="+mj-cs"/>
        </a:defRPr>
      </a:lvl1pPr>
      <a:lvl2pPr algn="l" defTabSz="892175" rtl="0" eaLnBrk="0" fontAlgn="base" hangingPunct="0">
        <a:spcBef>
          <a:spcPct val="0"/>
        </a:spcBef>
        <a:spcAft>
          <a:spcPct val="0"/>
        </a:spcAft>
        <a:defRPr sz="2700">
          <a:solidFill>
            <a:schemeClr val="tx1"/>
          </a:solidFill>
          <a:latin typeface="Franklin Gothic Medium" pitchFamily="34" charset="0"/>
        </a:defRPr>
      </a:lvl2pPr>
      <a:lvl3pPr algn="l" defTabSz="892175" rtl="0" eaLnBrk="0" fontAlgn="base" hangingPunct="0">
        <a:spcBef>
          <a:spcPct val="0"/>
        </a:spcBef>
        <a:spcAft>
          <a:spcPct val="0"/>
        </a:spcAft>
        <a:defRPr sz="2700">
          <a:solidFill>
            <a:schemeClr val="tx1"/>
          </a:solidFill>
          <a:latin typeface="Franklin Gothic Medium" pitchFamily="34" charset="0"/>
        </a:defRPr>
      </a:lvl3pPr>
      <a:lvl4pPr algn="l" defTabSz="892175" rtl="0" eaLnBrk="0" fontAlgn="base" hangingPunct="0">
        <a:spcBef>
          <a:spcPct val="0"/>
        </a:spcBef>
        <a:spcAft>
          <a:spcPct val="0"/>
        </a:spcAft>
        <a:defRPr sz="2700">
          <a:solidFill>
            <a:schemeClr val="tx1"/>
          </a:solidFill>
          <a:latin typeface="Franklin Gothic Medium" pitchFamily="34" charset="0"/>
        </a:defRPr>
      </a:lvl4pPr>
      <a:lvl5pPr algn="l" defTabSz="892175" rtl="0" eaLnBrk="0" fontAlgn="base" hangingPunct="0">
        <a:spcBef>
          <a:spcPct val="0"/>
        </a:spcBef>
        <a:spcAft>
          <a:spcPct val="0"/>
        </a:spcAft>
        <a:defRPr sz="2700">
          <a:solidFill>
            <a:schemeClr val="tx1"/>
          </a:solidFill>
          <a:latin typeface="Franklin Gothic Medium" pitchFamily="34" charset="0"/>
        </a:defRPr>
      </a:lvl5pPr>
      <a:lvl6pPr marL="457200" algn="l" rtl="0" fontAlgn="base">
        <a:spcBef>
          <a:spcPct val="0"/>
        </a:spcBef>
        <a:spcAft>
          <a:spcPct val="0"/>
        </a:spcAft>
        <a:defRPr sz="2800">
          <a:solidFill>
            <a:schemeClr val="tx1"/>
          </a:solidFill>
          <a:latin typeface="Franklin Gothic Medium" pitchFamily="34" charset="0"/>
        </a:defRPr>
      </a:lvl6pPr>
      <a:lvl7pPr marL="914400" algn="l" rtl="0" fontAlgn="base">
        <a:spcBef>
          <a:spcPct val="0"/>
        </a:spcBef>
        <a:spcAft>
          <a:spcPct val="0"/>
        </a:spcAft>
        <a:defRPr sz="2800">
          <a:solidFill>
            <a:schemeClr val="tx1"/>
          </a:solidFill>
          <a:latin typeface="Franklin Gothic Medium" pitchFamily="34" charset="0"/>
        </a:defRPr>
      </a:lvl7pPr>
      <a:lvl8pPr marL="1371600" algn="l" rtl="0" fontAlgn="base">
        <a:spcBef>
          <a:spcPct val="0"/>
        </a:spcBef>
        <a:spcAft>
          <a:spcPct val="0"/>
        </a:spcAft>
        <a:defRPr sz="2800">
          <a:solidFill>
            <a:schemeClr val="tx1"/>
          </a:solidFill>
          <a:latin typeface="Franklin Gothic Medium" pitchFamily="34" charset="0"/>
        </a:defRPr>
      </a:lvl8pPr>
      <a:lvl9pPr marL="1828800" algn="l" rtl="0" fontAlgn="base">
        <a:spcBef>
          <a:spcPct val="0"/>
        </a:spcBef>
        <a:spcAft>
          <a:spcPct val="0"/>
        </a:spcAft>
        <a:defRPr sz="2800">
          <a:solidFill>
            <a:schemeClr val="tx1"/>
          </a:solidFill>
          <a:latin typeface="Franklin Gothic Medium" pitchFamily="34" charset="0"/>
        </a:defRPr>
      </a:lvl9pPr>
    </p:titleStyle>
    <p:bodyStyle>
      <a:lvl1pPr marL="334963" indent="-334963" algn="l" defTabSz="892175" rtl="0" eaLnBrk="0" fontAlgn="base" hangingPunct="0">
        <a:spcBef>
          <a:spcPts val="775"/>
        </a:spcBef>
        <a:spcAft>
          <a:spcPct val="0"/>
        </a:spcAft>
        <a:buFont typeface="Arial" charset="0"/>
        <a:defRPr sz="1600" b="1" kern="1200">
          <a:solidFill>
            <a:schemeClr val="tx1"/>
          </a:solidFill>
          <a:latin typeface="+mn-lt"/>
          <a:ea typeface="+mn-ea"/>
          <a:cs typeface="+mn-cs"/>
        </a:defRPr>
      </a:lvl1pPr>
      <a:lvl2pPr marL="168275" indent="-168275" algn="l" defTabSz="892175"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2pPr>
      <a:lvl3pPr marL="392113" indent="-160338" algn="l" defTabSz="892175"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3pPr>
      <a:lvl4pPr marL="614363" indent="-158750" algn="l" defTabSz="892175"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4pPr>
      <a:lvl5pPr marL="838200" indent="-169863" algn="l" defTabSz="892175"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BARNABY.J.ROSS@GMAIL.COM" TargetMode="External"/><Relationship Id="rId2" Type="http://schemas.openxmlformats.org/officeDocument/2006/relationships/hyperlink" Target="mailto:RJANDELAINE@ROGERS.COM" TargetMode="Externa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p:nvPr>
        </p:nvSpPr>
        <p:spPr>
          <a:xfrm>
            <a:off x="762000" y="1296988"/>
            <a:ext cx="7521575" cy="549275"/>
          </a:xfrm>
        </p:spPr>
        <p:txBody>
          <a:bodyPr/>
          <a:lstStyle/>
          <a:p>
            <a:pPr algn="ctr" eaLnBrk="1" hangingPunct="1"/>
            <a:r>
              <a:rPr lang="en-US" sz="3500" b="1" u="sng" cap="none" smtClean="0"/>
              <a:t>Club Audit Module</a:t>
            </a:r>
          </a:p>
        </p:txBody>
      </p:sp>
      <p:sp>
        <p:nvSpPr>
          <p:cNvPr id="12290" name="Content Placeholder 2"/>
          <p:cNvSpPr>
            <a:spLocks noGrp="1"/>
          </p:cNvSpPr>
          <p:nvPr>
            <p:ph idx="1"/>
          </p:nvPr>
        </p:nvSpPr>
        <p:spPr>
          <a:xfrm>
            <a:off x="822325" y="2209800"/>
            <a:ext cx="7523163" cy="1371600"/>
          </a:xfrm>
        </p:spPr>
        <p:txBody>
          <a:bodyPr/>
          <a:lstStyle/>
          <a:p>
            <a:pPr eaLnBrk="1" hangingPunct="1"/>
            <a:r>
              <a:rPr lang="en-US" sz="1900" b="0" smtClean="0"/>
              <a:t>In performing an inspection of the records of an organization,</a:t>
            </a:r>
          </a:p>
          <a:p>
            <a:pPr eaLnBrk="1" hangingPunct="1"/>
            <a:r>
              <a:rPr lang="en-US" sz="1900" b="0" smtClean="0"/>
              <a:t>there are two main types of operations which can be undertaken</a:t>
            </a:r>
          </a:p>
          <a:p>
            <a:pPr eaLnBrk="1" hangingPunct="1"/>
            <a:r>
              <a:rPr lang="en-US" sz="1900" b="0" smtClean="0"/>
              <a:t>– a Review or an Audit.</a:t>
            </a:r>
          </a:p>
        </p:txBody>
      </p:sp>
      <p:pic>
        <p:nvPicPr>
          <p:cNvPr id="12291" name="Picture 4"/>
          <p:cNvPicPr>
            <a:picLocks noChangeAspect="1" noChangeArrowheads="1"/>
          </p:cNvPicPr>
          <p:nvPr/>
        </p:nvPicPr>
        <p:blipFill>
          <a:blip r:embed="rId2"/>
          <a:srcRect/>
          <a:stretch>
            <a:fillRect/>
          </a:stretch>
        </p:blipFill>
        <p:spPr bwMode="auto">
          <a:xfrm>
            <a:off x="3581400" y="228600"/>
            <a:ext cx="1943100" cy="1004888"/>
          </a:xfrm>
          <a:prstGeom prst="rect">
            <a:avLst/>
          </a:prstGeom>
          <a:noFill/>
          <a:ln w="9525">
            <a:noFill/>
            <a:miter lim="800000"/>
            <a:headEnd/>
            <a:tailEnd/>
          </a:ln>
        </p:spPr>
      </p:pic>
      <p:pic>
        <p:nvPicPr>
          <p:cNvPr id="12292" name="Picture 4"/>
          <p:cNvPicPr>
            <a:picLocks noChangeAspect="1" noChangeArrowheads="1"/>
          </p:cNvPicPr>
          <p:nvPr/>
        </p:nvPicPr>
        <p:blipFill>
          <a:blip r:embed="rId2"/>
          <a:srcRect/>
          <a:stretch>
            <a:fillRect/>
          </a:stretch>
        </p:blipFill>
        <p:spPr bwMode="auto">
          <a:xfrm>
            <a:off x="304800" y="6019800"/>
            <a:ext cx="1143000" cy="590550"/>
          </a:xfrm>
          <a:prstGeom prst="rect">
            <a:avLst/>
          </a:prstGeom>
          <a:noFill/>
          <a:ln w="9525">
            <a:noFill/>
            <a:miter lim="800000"/>
            <a:headEnd/>
            <a:tailEnd/>
          </a:ln>
        </p:spPr>
      </p:pic>
      <p:pic>
        <p:nvPicPr>
          <p:cNvPr id="12293" name="Picture 4"/>
          <p:cNvPicPr>
            <a:picLocks noChangeAspect="1" noChangeArrowheads="1"/>
          </p:cNvPicPr>
          <p:nvPr/>
        </p:nvPicPr>
        <p:blipFill>
          <a:blip r:embed="rId2"/>
          <a:srcRect/>
          <a:stretch>
            <a:fillRect/>
          </a:stretch>
        </p:blipFill>
        <p:spPr bwMode="auto">
          <a:xfrm>
            <a:off x="7773988" y="60198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algn="ctr" eaLnBrk="1" hangingPunct="1"/>
            <a:r>
              <a:rPr lang="en-CA" b="1" u="sng" cap="none" smtClean="0"/>
              <a:t>Audit Approach</a:t>
            </a:r>
            <a:br>
              <a:rPr lang="en-CA" b="1" u="sng" cap="none" smtClean="0"/>
            </a:br>
            <a:r>
              <a:rPr lang="en-CA" sz="1800" b="1" cap="none" smtClean="0"/>
              <a:t>continuted</a:t>
            </a:r>
            <a:endParaRPr lang="en-US" sz="1800" b="1" cap="none" smtClean="0"/>
          </a:p>
        </p:txBody>
      </p:sp>
      <p:sp>
        <p:nvSpPr>
          <p:cNvPr id="21506" name="Content Placeholder 2"/>
          <p:cNvSpPr>
            <a:spLocks noGrp="1"/>
          </p:cNvSpPr>
          <p:nvPr>
            <p:ph idx="1"/>
          </p:nvPr>
        </p:nvSpPr>
        <p:spPr/>
        <p:txBody>
          <a:bodyPr/>
          <a:lstStyle/>
          <a:p>
            <a:pPr eaLnBrk="1" hangingPunct="1"/>
            <a:r>
              <a:rPr lang="en-US" sz="1900" b="0" smtClean="0"/>
              <a:t>9)  For the income statement in total, an analytical review should   be undertaken similar to that decscribed in Review item #2 above</a:t>
            </a:r>
          </a:p>
          <a:p>
            <a:pPr eaLnBrk="1" hangingPunct="1"/>
            <a:r>
              <a:rPr lang="en-US" sz="1900" b="0" smtClean="0"/>
              <a:t>10) Some type of report should be provided to the Board of                  Directors (see next slides)</a:t>
            </a:r>
          </a:p>
          <a:p>
            <a:pPr eaLnBrk="1" hangingPunct="1"/>
            <a:endParaRPr lang="en-US" sz="1900" b="0" smtClean="0"/>
          </a:p>
        </p:txBody>
      </p:sp>
      <p:pic>
        <p:nvPicPr>
          <p:cNvPr id="21507" name="Picture 4"/>
          <p:cNvPicPr>
            <a:picLocks noChangeAspect="1" noChangeArrowheads="1"/>
          </p:cNvPicPr>
          <p:nvPr/>
        </p:nvPicPr>
        <p:blipFill>
          <a:blip r:embed="rId2"/>
          <a:srcRect/>
          <a:stretch>
            <a:fillRect/>
          </a:stretch>
        </p:blipFill>
        <p:spPr bwMode="auto">
          <a:xfrm>
            <a:off x="304800" y="6019800"/>
            <a:ext cx="1143000" cy="590550"/>
          </a:xfrm>
          <a:prstGeom prst="rect">
            <a:avLst/>
          </a:prstGeom>
          <a:noFill/>
          <a:ln w="9525">
            <a:noFill/>
            <a:miter lim="800000"/>
            <a:headEnd/>
            <a:tailEnd/>
          </a:ln>
        </p:spPr>
      </p:pic>
      <p:pic>
        <p:nvPicPr>
          <p:cNvPr id="21508" name="Picture 4"/>
          <p:cNvPicPr>
            <a:picLocks noChangeAspect="1" noChangeArrowheads="1"/>
          </p:cNvPicPr>
          <p:nvPr/>
        </p:nvPicPr>
        <p:blipFill>
          <a:blip r:embed="rId2"/>
          <a:srcRect/>
          <a:stretch>
            <a:fillRect/>
          </a:stretch>
        </p:blipFill>
        <p:spPr bwMode="auto">
          <a:xfrm>
            <a:off x="7773988" y="60198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algn="ctr" eaLnBrk="1" hangingPunct="1"/>
            <a:r>
              <a:rPr lang="en-CA" b="1" u="sng" cap="none" smtClean="0"/>
              <a:t>Sample Audit/Review Conclusion Report</a:t>
            </a:r>
            <a:endParaRPr lang="en-US" b="1" u="sng" cap="none" smtClean="0"/>
          </a:p>
        </p:txBody>
      </p:sp>
      <p:sp>
        <p:nvSpPr>
          <p:cNvPr id="22530" name="Content Placeholder 2"/>
          <p:cNvSpPr>
            <a:spLocks noGrp="1"/>
          </p:cNvSpPr>
          <p:nvPr>
            <p:ph idx="1"/>
          </p:nvPr>
        </p:nvSpPr>
        <p:spPr/>
        <p:txBody>
          <a:bodyPr/>
          <a:lstStyle/>
          <a:p>
            <a:pPr eaLnBrk="1" hangingPunct="1"/>
            <a:r>
              <a:rPr lang="en-US" sz="1900" b="0" smtClean="0"/>
              <a:t>The following is a SAMPLE ONLY and can be used after a</a:t>
            </a:r>
          </a:p>
          <a:p>
            <a:pPr eaLnBrk="1" hangingPunct="1"/>
            <a:r>
              <a:rPr lang="en-US" sz="1900" b="0" smtClean="0"/>
              <a:t>modified audit has been completed by members of a Kiwanis</a:t>
            </a:r>
          </a:p>
          <a:p>
            <a:pPr eaLnBrk="1" hangingPunct="1"/>
            <a:r>
              <a:rPr lang="en-US" sz="1900" b="0" smtClean="0"/>
              <a:t>Club. (next slide)</a:t>
            </a:r>
          </a:p>
          <a:p>
            <a:pPr eaLnBrk="1" hangingPunct="1"/>
            <a:endParaRPr lang="en-US" sz="1900" b="0" smtClean="0"/>
          </a:p>
          <a:p>
            <a:pPr eaLnBrk="1" hangingPunct="1"/>
            <a:r>
              <a:rPr lang="en-US" sz="1900" b="0" smtClean="0"/>
              <a:t>Every situation is unique and the report should be tempered</a:t>
            </a:r>
          </a:p>
          <a:p>
            <a:pPr eaLnBrk="1" hangingPunct="1"/>
            <a:r>
              <a:rPr lang="en-US" sz="1900" b="0" smtClean="0"/>
              <a:t>accordingly.</a:t>
            </a:r>
          </a:p>
        </p:txBody>
      </p:sp>
      <p:pic>
        <p:nvPicPr>
          <p:cNvPr id="22531" name="Picture 4"/>
          <p:cNvPicPr>
            <a:picLocks noChangeAspect="1" noChangeArrowheads="1"/>
          </p:cNvPicPr>
          <p:nvPr/>
        </p:nvPicPr>
        <p:blipFill>
          <a:blip r:embed="rId2"/>
          <a:srcRect/>
          <a:stretch>
            <a:fillRect/>
          </a:stretch>
        </p:blipFill>
        <p:spPr bwMode="auto">
          <a:xfrm>
            <a:off x="228600" y="6096000"/>
            <a:ext cx="1141413" cy="590550"/>
          </a:xfrm>
          <a:prstGeom prst="rect">
            <a:avLst/>
          </a:prstGeom>
          <a:noFill/>
          <a:ln w="9525">
            <a:noFill/>
            <a:miter lim="800000"/>
            <a:headEnd/>
            <a:tailEnd/>
          </a:ln>
        </p:spPr>
      </p:pic>
      <p:pic>
        <p:nvPicPr>
          <p:cNvPr id="22532" name="Picture 4"/>
          <p:cNvPicPr>
            <a:picLocks noChangeAspect="1" noChangeArrowheads="1"/>
          </p:cNvPicPr>
          <p:nvPr/>
        </p:nvPicPr>
        <p:blipFill>
          <a:blip r:embed="rId2"/>
          <a:srcRect/>
          <a:stretch>
            <a:fillRect/>
          </a:stretch>
        </p:blipFill>
        <p:spPr bwMode="auto">
          <a:xfrm>
            <a:off x="7773988" y="60960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algn="ctr" eaLnBrk="1" hangingPunct="1"/>
            <a:r>
              <a:rPr lang="en-CA" b="1" u="sng" cap="none" smtClean="0"/>
              <a:t>Sample Audit/Review Conclusion Report</a:t>
            </a:r>
            <a:r>
              <a:rPr lang="en-US" sz="2500" b="1" cap="none" smtClean="0"/>
              <a:t> </a:t>
            </a:r>
            <a:r>
              <a:rPr lang="en-US" sz="2500" cap="none" smtClean="0"/>
              <a:t/>
            </a:r>
            <a:br>
              <a:rPr lang="en-US" sz="2500" cap="none" smtClean="0"/>
            </a:br>
            <a:endParaRPr lang="en-US" sz="2500" cap="none" smtClean="0"/>
          </a:p>
        </p:txBody>
      </p:sp>
      <p:sp>
        <p:nvSpPr>
          <p:cNvPr id="23554" name="Content Placeholder 2"/>
          <p:cNvSpPr>
            <a:spLocks noGrp="1"/>
          </p:cNvSpPr>
          <p:nvPr>
            <p:ph idx="1"/>
          </p:nvPr>
        </p:nvSpPr>
        <p:spPr>
          <a:xfrm>
            <a:off x="762000" y="762000"/>
            <a:ext cx="7521575" cy="4267200"/>
          </a:xfrm>
        </p:spPr>
        <p:txBody>
          <a:bodyPr/>
          <a:lstStyle/>
          <a:p>
            <a:pPr eaLnBrk="1" hangingPunct="1">
              <a:lnSpc>
                <a:spcPct val="75000"/>
              </a:lnSpc>
            </a:pPr>
            <a:r>
              <a:rPr lang="en-US" sz="1900" b="0" smtClean="0"/>
              <a:t>We have examined the financial statements of the Kiwanis Club </a:t>
            </a:r>
          </a:p>
          <a:p>
            <a:pPr eaLnBrk="1" hangingPunct="1">
              <a:lnSpc>
                <a:spcPct val="75000"/>
              </a:lnSpc>
            </a:pPr>
            <a:r>
              <a:rPr lang="en-US" sz="1900" b="0" smtClean="0"/>
              <a:t>of _______ for the year ended September 30, 20___.  </a:t>
            </a:r>
          </a:p>
          <a:p>
            <a:pPr eaLnBrk="1" hangingPunct="1">
              <a:lnSpc>
                <a:spcPct val="75000"/>
              </a:lnSpc>
            </a:pPr>
            <a:endParaRPr lang="en-US" sz="1900" b="0" smtClean="0"/>
          </a:p>
          <a:p>
            <a:pPr eaLnBrk="1" hangingPunct="1">
              <a:lnSpc>
                <a:spcPct val="75000"/>
              </a:lnSpc>
            </a:pPr>
            <a:r>
              <a:rPr lang="en-US" sz="1900" b="0" smtClean="0"/>
              <a:t>Our examination disclosed the following:</a:t>
            </a:r>
          </a:p>
          <a:p>
            <a:pPr eaLnBrk="1" hangingPunct="1">
              <a:lnSpc>
                <a:spcPct val="75000"/>
              </a:lnSpc>
              <a:buFont typeface="Arial" charset="0"/>
              <a:buChar char="•"/>
            </a:pPr>
            <a:r>
              <a:rPr lang="en-US" sz="1900" b="0" smtClean="0"/>
              <a:t>The following financial errors were </a:t>
            </a:r>
            <a:r>
              <a:rPr lang="en-US" sz="1900" smtClean="0"/>
              <a:t>noted:</a:t>
            </a:r>
          </a:p>
          <a:p>
            <a:pPr eaLnBrk="1" hangingPunct="1">
              <a:lnSpc>
                <a:spcPct val="85000"/>
              </a:lnSpc>
              <a:buFont typeface="Arial" charset="0"/>
              <a:buChar char="•"/>
            </a:pPr>
            <a:r>
              <a:rPr lang="en-US" sz="1900" b="0" smtClean="0"/>
              <a:t>The following accounting procedures prescribed by club by-laws were </a:t>
            </a:r>
            <a:r>
              <a:rPr lang="en-US" sz="1900" smtClean="0"/>
              <a:t>not </a:t>
            </a:r>
            <a:r>
              <a:rPr lang="en-US" sz="1900" b="0" smtClean="0"/>
              <a:t>followed:</a:t>
            </a:r>
          </a:p>
          <a:p>
            <a:pPr eaLnBrk="1" hangingPunct="1">
              <a:lnSpc>
                <a:spcPct val="85000"/>
              </a:lnSpc>
              <a:buFont typeface="Arial" charset="0"/>
              <a:buChar char="•"/>
            </a:pPr>
            <a:r>
              <a:rPr lang="en-US" sz="1900" b="0" smtClean="0"/>
              <a:t>The following changes in accounting procedures are </a:t>
            </a:r>
            <a:r>
              <a:rPr lang="en-US" sz="1900" smtClean="0"/>
              <a:t>recommended </a:t>
            </a:r>
            <a:r>
              <a:rPr lang="en-US" sz="1900" b="0" smtClean="0"/>
              <a:t>for the future:</a:t>
            </a:r>
          </a:p>
          <a:p>
            <a:pPr eaLnBrk="1" hangingPunct="1"/>
            <a:r>
              <a:rPr lang="en-US" sz="1900" b="0" smtClean="0"/>
              <a:t>Club members performing the audit were _______ and _______.</a:t>
            </a:r>
          </a:p>
          <a:p>
            <a:pPr eaLnBrk="1" hangingPunct="1">
              <a:lnSpc>
                <a:spcPct val="80000"/>
              </a:lnSpc>
            </a:pPr>
            <a:endParaRPr lang="en-US" sz="1900" b="0" smtClean="0"/>
          </a:p>
          <a:p>
            <a:pPr eaLnBrk="1" hangingPunct="1">
              <a:lnSpc>
                <a:spcPct val="80000"/>
              </a:lnSpc>
            </a:pPr>
            <a:r>
              <a:rPr lang="en-US" sz="1900" b="0" smtClean="0"/>
              <a:t>This report is to be attached with the review/audit and appended</a:t>
            </a:r>
          </a:p>
          <a:p>
            <a:pPr eaLnBrk="1" hangingPunct="1">
              <a:lnSpc>
                <a:spcPct val="80000"/>
              </a:lnSpc>
            </a:pPr>
            <a:r>
              <a:rPr lang="en-US" sz="1900" b="0" smtClean="0"/>
              <a:t>to the Board of Directors minutes.</a:t>
            </a:r>
          </a:p>
        </p:txBody>
      </p:sp>
      <p:pic>
        <p:nvPicPr>
          <p:cNvPr id="23555" name="Picture 4"/>
          <p:cNvPicPr>
            <a:picLocks noChangeAspect="1" noChangeArrowheads="1"/>
          </p:cNvPicPr>
          <p:nvPr/>
        </p:nvPicPr>
        <p:blipFill>
          <a:blip r:embed="rId2"/>
          <a:srcRect/>
          <a:stretch>
            <a:fillRect/>
          </a:stretch>
        </p:blipFill>
        <p:spPr bwMode="auto">
          <a:xfrm>
            <a:off x="228600" y="6096000"/>
            <a:ext cx="1141413" cy="590550"/>
          </a:xfrm>
          <a:prstGeom prst="rect">
            <a:avLst/>
          </a:prstGeom>
          <a:noFill/>
          <a:ln w="9525">
            <a:noFill/>
            <a:miter lim="800000"/>
            <a:headEnd/>
            <a:tailEnd/>
          </a:ln>
        </p:spPr>
      </p:pic>
      <p:pic>
        <p:nvPicPr>
          <p:cNvPr id="23556" name="Picture 4"/>
          <p:cNvPicPr>
            <a:picLocks noChangeAspect="1" noChangeArrowheads="1"/>
          </p:cNvPicPr>
          <p:nvPr/>
        </p:nvPicPr>
        <p:blipFill>
          <a:blip r:embed="rId2"/>
          <a:srcRect/>
          <a:stretch>
            <a:fillRect/>
          </a:stretch>
        </p:blipFill>
        <p:spPr bwMode="auto">
          <a:xfrm>
            <a:off x="7773988" y="60960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838200" y="762000"/>
            <a:ext cx="7523163" cy="549275"/>
          </a:xfrm>
          <a:noFill/>
          <a:ln/>
        </p:spPr>
        <p:txBody>
          <a:bodyPr/>
          <a:lstStyle/>
          <a:p>
            <a:pPr eaLnBrk="1" hangingPunct="1"/>
            <a:r>
              <a:rPr lang="en-CA" sz="3600" b="1" cap="none" smtClean="0"/>
              <a:t>     </a:t>
            </a:r>
            <a:br>
              <a:rPr lang="en-CA" sz="3600" b="1" cap="none" smtClean="0"/>
            </a:br>
            <a:r>
              <a:rPr lang="en-CA" sz="3600" b="1" cap="none" smtClean="0"/>
              <a:t/>
            </a:r>
            <a:br>
              <a:rPr lang="en-CA" sz="3600" b="1" cap="none" smtClean="0"/>
            </a:br>
            <a:r>
              <a:rPr lang="en-CA" sz="3600" b="1" cap="none" smtClean="0"/>
              <a:t>      Need more information</a:t>
            </a:r>
            <a:r>
              <a:rPr lang="en-US" sz="3600" b="1" cap="none" smtClean="0"/>
              <a:t> </a:t>
            </a:r>
            <a:r>
              <a:rPr lang="en-US" sz="3600" cap="none" smtClean="0"/>
              <a:t/>
            </a:r>
            <a:br>
              <a:rPr lang="en-US" sz="3600" cap="none" smtClean="0"/>
            </a:br>
            <a:endParaRPr lang="en-US" sz="3600" cap="none" smtClean="0"/>
          </a:p>
        </p:txBody>
      </p:sp>
      <p:sp>
        <p:nvSpPr>
          <p:cNvPr id="27651" name="Content Placeholder 2"/>
          <p:cNvSpPr>
            <a:spLocks noGrp="1"/>
          </p:cNvSpPr>
          <p:nvPr>
            <p:ph idx="4294967295"/>
          </p:nvPr>
        </p:nvSpPr>
        <p:spPr>
          <a:xfrm>
            <a:off x="762000" y="2209800"/>
            <a:ext cx="7521575" cy="2819400"/>
          </a:xfrm>
        </p:spPr>
        <p:txBody>
          <a:bodyPr/>
          <a:lstStyle/>
          <a:p>
            <a:pPr algn="ctr" eaLnBrk="1" hangingPunct="1">
              <a:lnSpc>
                <a:spcPct val="75000"/>
              </a:lnSpc>
            </a:pPr>
            <a:r>
              <a:rPr lang="en-US" sz="2800" smtClean="0"/>
              <a:t>Please E-Mail:</a:t>
            </a:r>
          </a:p>
          <a:p>
            <a:pPr algn="ctr" eaLnBrk="1" hangingPunct="1">
              <a:lnSpc>
                <a:spcPct val="75000"/>
              </a:lnSpc>
            </a:pPr>
            <a:endParaRPr lang="en-US" sz="2000" b="0" smtClean="0"/>
          </a:p>
          <a:p>
            <a:pPr algn="ctr" eaLnBrk="1" hangingPunct="1">
              <a:lnSpc>
                <a:spcPct val="75000"/>
              </a:lnSpc>
            </a:pPr>
            <a:r>
              <a:rPr lang="en-US" sz="2000" b="0" smtClean="0">
                <a:hlinkClick r:id="rId2"/>
              </a:rPr>
              <a:t>RJANDELAINE@ROGERS.COM</a:t>
            </a:r>
            <a:endParaRPr lang="en-US" sz="2000" b="0" smtClean="0"/>
          </a:p>
          <a:p>
            <a:pPr algn="ctr" eaLnBrk="1" hangingPunct="1">
              <a:lnSpc>
                <a:spcPct val="75000"/>
              </a:lnSpc>
            </a:pPr>
            <a:endParaRPr lang="en-US" sz="2000" b="0" smtClean="0"/>
          </a:p>
          <a:p>
            <a:pPr algn="ctr" eaLnBrk="1" hangingPunct="1">
              <a:lnSpc>
                <a:spcPct val="75000"/>
              </a:lnSpc>
            </a:pPr>
            <a:r>
              <a:rPr lang="en-US" sz="2000" b="0" smtClean="0"/>
              <a:t>OR</a:t>
            </a:r>
          </a:p>
          <a:p>
            <a:pPr algn="ctr" eaLnBrk="1" hangingPunct="1">
              <a:lnSpc>
                <a:spcPct val="75000"/>
              </a:lnSpc>
            </a:pPr>
            <a:endParaRPr lang="en-US" sz="2000" b="0" smtClean="0"/>
          </a:p>
          <a:p>
            <a:pPr algn="ctr" eaLnBrk="1" hangingPunct="1">
              <a:lnSpc>
                <a:spcPct val="75000"/>
              </a:lnSpc>
            </a:pPr>
            <a:r>
              <a:rPr lang="en-US" sz="2000" b="0" smtClean="0">
                <a:hlinkClick r:id="rId3"/>
              </a:rPr>
              <a:t>BARNABY.J.ROSS@GMAIL.COM</a:t>
            </a:r>
            <a:endParaRPr lang="en-US" sz="2000" b="0" smtClean="0"/>
          </a:p>
          <a:p>
            <a:pPr eaLnBrk="1" hangingPunct="1">
              <a:lnSpc>
                <a:spcPct val="75000"/>
              </a:lnSpc>
            </a:pPr>
            <a:endParaRPr lang="en-US" sz="2000" b="0" smtClean="0"/>
          </a:p>
        </p:txBody>
      </p:sp>
      <p:pic>
        <p:nvPicPr>
          <p:cNvPr id="27652" name="Picture 4"/>
          <p:cNvPicPr>
            <a:picLocks noChangeAspect="1" noChangeArrowheads="1"/>
          </p:cNvPicPr>
          <p:nvPr/>
        </p:nvPicPr>
        <p:blipFill>
          <a:blip r:embed="rId4"/>
          <a:srcRect/>
          <a:stretch>
            <a:fillRect/>
          </a:stretch>
        </p:blipFill>
        <p:spPr bwMode="auto">
          <a:xfrm>
            <a:off x="228600" y="6096000"/>
            <a:ext cx="1141413" cy="590550"/>
          </a:xfrm>
          <a:prstGeom prst="rect">
            <a:avLst/>
          </a:prstGeom>
          <a:noFill/>
          <a:ln w="9525">
            <a:noFill/>
            <a:miter lim="800000"/>
            <a:headEnd/>
            <a:tailEnd/>
          </a:ln>
        </p:spPr>
      </p:pic>
      <p:pic>
        <p:nvPicPr>
          <p:cNvPr id="27653" name="Picture 4"/>
          <p:cNvPicPr>
            <a:picLocks noChangeAspect="1" noChangeArrowheads="1"/>
          </p:cNvPicPr>
          <p:nvPr/>
        </p:nvPicPr>
        <p:blipFill>
          <a:blip r:embed="rId4"/>
          <a:srcRect/>
          <a:stretch>
            <a:fillRect/>
          </a:stretch>
        </p:blipFill>
        <p:spPr bwMode="auto">
          <a:xfrm>
            <a:off x="7773988" y="6096000"/>
            <a:ext cx="1141412" cy="590550"/>
          </a:xfrm>
          <a:prstGeom prst="rect">
            <a:avLst/>
          </a:prstGeom>
          <a:noFill/>
          <a:ln w="9525">
            <a:noFill/>
            <a:miter lim="800000"/>
            <a:headEnd/>
            <a:tailEnd/>
          </a:ln>
        </p:spPr>
      </p:pic>
      <p:pic>
        <p:nvPicPr>
          <p:cNvPr id="27661" name="Picture 13" descr="ANd9GcQ6wd2Gniemzf8mCiUB8WHOpkS3SWFMLtWeS_7fdXFaUEfslwcyfPuCVhkx"/>
          <p:cNvPicPr>
            <a:picLocks noChangeAspect="1" noChangeArrowheads="1"/>
          </p:cNvPicPr>
          <p:nvPr/>
        </p:nvPicPr>
        <p:blipFill>
          <a:blip r:embed="rId5"/>
          <a:srcRect/>
          <a:stretch>
            <a:fillRect/>
          </a:stretch>
        </p:blipFill>
        <p:spPr bwMode="auto">
          <a:xfrm>
            <a:off x="6172200" y="609600"/>
            <a:ext cx="1457325" cy="135096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pPr algn="ctr" eaLnBrk="1" hangingPunct="1"/>
            <a:r>
              <a:rPr lang="en-US" sz="3200" b="1" u="sng" cap="none" smtClean="0"/>
              <a:t>Review</a:t>
            </a:r>
            <a:r>
              <a:rPr lang="en-US" sz="2500" cap="none" smtClean="0"/>
              <a:t/>
            </a:r>
            <a:br>
              <a:rPr lang="en-US" sz="2500" cap="none" smtClean="0"/>
            </a:br>
            <a:endParaRPr lang="en-US" sz="2500" cap="none" smtClean="0"/>
          </a:p>
        </p:txBody>
      </p:sp>
      <p:sp>
        <p:nvSpPr>
          <p:cNvPr id="13314" name="Content Placeholder 2"/>
          <p:cNvSpPr>
            <a:spLocks noGrp="1"/>
          </p:cNvSpPr>
          <p:nvPr>
            <p:ph idx="1"/>
          </p:nvPr>
        </p:nvSpPr>
        <p:spPr>
          <a:xfrm>
            <a:off x="838200" y="1296988"/>
            <a:ext cx="7521575" cy="3230562"/>
          </a:xfrm>
        </p:spPr>
        <p:txBody>
          <a:bodyPr/>
          <a:lstStyle/>
          <a:p>
            <a:pPr eaLnBrk="1" hangingPunct="1"/>
            <a:endParaRPr lang="en-US" sz="1900" b="0" smtClean="0"/>
          </a:p>
          <a:p>
            <a:pPr eaLnBrk="1" hangingPunct="1"/>
            <a:endParaRPr lang="en-US" sz="1900" b="0" smtClean="0"/>
          </a:p>
          <a:p>
            <a:pPr eaLnBrk="1" hangingPunct="1"/>
            <a:endParaRPr lang="en-US" sz="1900" b="0" smtClean="0"/>
          </a:p>
          <a:p>
            <a:pPr eaLnBrk="1" hangingPunct="1"/>
            <a:r>
              <a:rPr lang="en-US" sz="1900" b="0" smtClean="0"/>
              <a:t>A Review is less intensive and therefore takes less time to</a:t>
            </a:r>
          </a:p>
          <a:p>
            <a:pPr eaLnBrk="1" hangingPunct="1"/>
            <a:r>
              <a:rPr lang="en-US" sz="1900" b="0" smtClean="0"/>
              <a:t>complete.  A Review is undertaken to determine that the </a:t>
            </a:r>
          </a:p>
          <a:p>
            <a:pPr eaLnBrk="1" hangingPunct="1"/>
            <a:r>
              <a:rPr lang="en-US" sz="1900" b="0" smtClean="0"/>
              <a:t>numbers in the statement(s) are PLAUSIBLE (i.e. worthy of </a:t>
            </a:r>
          </a:p>
          <a:p>
            <a:pPr eaLnBrk="1" hangingPunct="1"/>
            <a:r>
              <a:rPr lang="en-US" sz="1900" b="0" smtClean="0"/>
              <a:t>belief).  Supporting documentation will only be investigated when</a:t>
            </a:r>
          </a:p>
          <a:p>
            <a:pPr eaLnBrk="1" hangingPunct="1"/>
            <a:r>
              <a:rPr lang="en-US" sz="1900" b="0" smtClean="0"/>
              <a:t>one or more of the numbers doesn’t seem to represent what was</a:t>
            </a:r>
          </a:p>
          <a:p>
            <a:pPr eaLnBrk="1" hangingPunct="1"/>
            <a:r>
              <a:rPr lang="en-US" sz="1900" b="0" smtClean="0"/>
              <a:t>originally expected.</a:t>
            </a:r>
          </a:p>
          <a:p>
            <a:pPr eaLnBrk="1" hangingPunct="1"/>
            <a:endParaRPr lang="en-US" sz="1900" b="0" smtClean="0"/>
          </a:p>
          <a:p>
            <a:pPr eaLnBrk="1" hangingPunct="1"/>
            <a:endParaRPr lang="en-US" smtClean="0"/>
          </a:p>
          <a:p>
            <a:pPr eaLnBrk="1" hangingPunct="1"/>
            <a:endParaRPr lang="en-US" smtClean="0"/>
          </a:p>
        </p:txBody>
      </p:sp>
      <p:pic>
        <p:nvPicPr>
          <p:cNvPr id="13315" name="Picture 5"/>
          <p:cNvPicPr>
            <a:picLocks noChangeAspect="1" noChangeArrowheads="1"/>
          </p:cNvPicPr>
          <p:nvPr/>
        </p:nvPicPr>
        <p:blipFill>
          <a:blip r:embed="rId2"/>
          <a:srcRect/>
          <a:stretch>
            <a:fillRect/>
          </a:stretch>
        </p:blipFill>
        <p:spPr bwMode="auto">
          <a:xfrm>
            <a:off x="3733800" y="838200"/>
            <a:ext cx="1600200" cy="1643063"/>
          </a:xfrm>
          <a:prstGeom prst="rect">
            <a:avLst/>
          </a:prstGeom>
          <a:noFill/>
          <a:ln w="9525">
            <a:noFill/>
            <a:miter lim="800000"/>
            <a:headEnd/>
            <a:tailEnd/>
          </a:ln>
        </p:spPr>
      </p:pic>
      <p:pic>
        <p:nvPicPr>
          <p:cNvPr id="13316" name="Picture 4"/>
          <p:cNvPicPr>
            <a:picLocks noChangeAspect="1" noChangeArrowheads="1"/>
          </p:cNvPicPr>
          <p:nvPr/>
        </p:nvPicPr>
        <p:blipFill>
          <a:blip r:embed="rId3"/>
          <a:srcRect/>
          <a:stretch>
            <a:fillRect/>
          </a:stretch>
        </p:blipFill>
        <p:spPr bwMode="auto">
          <a:xfrm>
            <a:off x="228600" y="6096000"/>
            <a:ext cx="1141413" cy="590550"/>
          </a:xfrm>
          <a:prstGeom prst="rect">
            <a:avLst/>
          </a:prstGeom>
          <a:noFill/>
          <a:ln w="9525">
            <a:noFill/>
            <a:miter lim="800000"/>
            <a:headEnd/>
            <a:tailEnd/>
          </a:ln>
        </p:spPr>
      </p:pic>
      <p:pic>
        <p:nvPicPr>
          <p:cNvPr id="13317" name="Picture 4"/>
          <p:cNvPicPr>
            <a:picLocks noChangeAspect="1" noChangeArrowheads="1"/>
          </p:cNvPicPr>
          <p:nvPr/>
        </p:nvPicPr>
        <p:blipFill>
          <a:blip r:embed="rId3"/>
          <a:srcRect/>
          <a:stretch>
            <a:fillRect/>
          </a:stretch>
        </p:blipFill>
        <p:spPr bwMode="auto">
          <a:xfrm>
            <a:off x="7773988" y="60960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pPr algn="ctr" eaLnBrk="1" hangingPunct="1"/>
            <a:r>
              <a:rPr lang="en-US" sz="3200" b="1" u="sng" cap="none" smtClean="0"/>
              <a:t>Audit</a:t>
            </a:r>
            <a:endParaRPr lang="en-CA" sz="3200" b="1" u="sng" cap="none" smtClean="0"/>
          </a:p>
        </p:txBody>
      </p:sp>
      <p:sp>
        <p:nvSpPr>
          <p:cNvPr id="14338" name="Content Placeholder 2"/>
          <p:cNvSpPr>
            <a:spLocks noGrp="1"/>
          </p:cNvSpPr>
          <p:nvPr>
            <p:ph idx="1"/>
          </p:nvPr>
        </p:nvSpPr>
        <p:spPr>
          <a:xfrm>
            <a:off x="304800" y="838200"/>
            <a:ext cx="8458200" cy="3578225"/>
          </a:xfrm>
        </p:spPr>
        <p:txBody>
          <a:bodyPr/>
          <a:lstStyle/>
          <a:p>
            <a:pPr eaLnBrk="1" hangingPunct="1">
              <a:lnSpc>
                <a:spcPct val="75000"/>
              </a:lnSpc>
            </a:pPr>
            <a:r>
              <a:rPr lang="en-US" sz="1900" b="0" smtClean="0"/>
              <a:t>	An audit is more intensive as it looks more deeply into the numbers </a:t>
            </a:r>
          </a:p>
          <a:p>
            <a:pPr eaLnBrk="1" hangingPunct="1">
              <a:lnSpc>
                <a:spcPct val="75000"/>
              </a:lnSpc>
            </a:pPr>
            <a:r>
              <a:rPr lang="en-US" sz="1900" b="0" smtClean="0"/>
              <a:t>and will include the inspection of supporting documentation. The result of</a:t>
            </a:r>
          </a:p>
          <a:p>
            <a:pPr eaLnBrk="1" hangingPunct="1">
              <a:lnSpc>
                <a:spcPct val="75000"/>
              </a:lnSpc>
            </a:pPr>
            <a:r>
              <a:rPr lang="en-US" sz="1900" b="0" smtClean="0"/>
              <a:t>an audit is to determine that the financial statements “present fairly” the</a:t>
            </a:r>
          </a:p>
          <a:p>
            <a:pPr eaLnBrk="1" hangingPunct="1">
              <a:lnSpc>
                <a:spcPct val="75000"/>
              </a:lnSpc>
            </a:pPr>
            <a:r>
              <a:rPr lang="en-US" sz="1900" b="0" smtClean="0"/>
              <a:t>results of the year.  As part of the audit, an “analytical review” will be</a:t>
            </a:r>
          </a:p>
          <a:p>
            <a:pPr eaLnBrk="1" hangingPunct="1">
              <a:lnSpc>
                <a:spcPct val="75000"/>
              </a:lnSpc>
            </a:pPr>
            <a:r>
              <a:rPr lang="en-US" sz="1900" b="0" smtClean="0"/>
              <a:t>performed.  This analytical review is basically a comparison of the current</a:t>
            </a:r>
          </a:p>
          <a:p>
            <a:pPr eaLnBrk="1" hangingPunct="1">
              <a:lnSpc>
                <a:spcPct val="75000"/>
              </a:lnSpc>
            </a:pPr>
            <a:r>
              <a:rPr lang="en-US" sz="1900" b="0" smtClean="0"/>
              <a:t>year’s numbers versus those reported in the prior year.  It is really what</a:t>
            </a:r>
          </a:p>
          <a:p>
            <a:pPr eaLnBrk="1" hangingPunct="1">
              <a:lnSpc>
                <a:spcPct val="75000"/>
              </a:lnSpc>
            </a:pPr>
            <a:r>
              <a:rPr lang="en-US" sz="1900" b="0" smtClean="0"/>
              <a:t>is performed in a Review inspection with perhaps more delving into the</a:t>
            </a:r>
          </a:p>
          <a:p>
            <a:pPr eaLnBrk="1" hangingPunct="1">
              <a:lnSpc>
                <a:spcPct val="75000"/>
              </a:lnSpc>
            </a:pPr>
            <a:r>
              <a:rPr lang="en-US" sz="1900" b="0" smtClean="0"/>
              <a:t>supporting documentation.</a:t>
            </a:r>
          </a:p>
          <a:p>
            <a:pPr eaLnBrk="1" hangingPunct="1">
              <a:lnSpc>
                <a:spcPct val="75000"/>
              </a:lnSpc>
            </a:pPr>
            <a:endParaRPr lang="en-US" sz="1900" b="0" smtClean="0"/>
          </a:p>
          <a:p>
            <a:pPr eaLnBrk="1" hangingPunct="1">
              <a:lnSpc>
                <a:spcPct val="75000"/>
              </a:lnSpc>
            </a:pPr>
            <a:r>
              <a:rPr lang="en-US" sz="1900" b="0" smtClean="0"/>
              <a:t>	An audit, because of the depth of investigation, tends to provide </a:t>
            </a:r>
          </a:p>
          <a:p>
            <a:pPr eaLnBrk="1" hangingPunct="1">
              <a:lnSpc>
                <a:spcPct val="75000"/>
              </a:lnSpc>
            </a:pPr>
            <a:r>
              <a:rPr lang="en-US" sz="1900" b="0" smtClean="0"/>
              <a:t>greater comfort with respect to the financial statements, but the Board of</a:t>
            </a:r>
          </a:p>
          <a:p>
            <a:pPr eaLnBrk="1" hangingPunct="1">
              <a:lnSpc>
                <a:spcPct val="75000"/>
              </a:lnSpc>
            </a:pPr>
            <a:r>
              <a:rPr lang="en-US" sz="1900" b="0" smtClean="0"/>
              <a:t>Directors of the Kiwanis club may determine that a Review is sufficient for</a:t>
            </a:r>
          </a:p>
          <a:p>
            <a:pPr eaLnBrk="1" hangingPunct="1">
              <a:lnSpc>
                <a:spcPct val="75000"/>
              </a:lnSpc>
            </a:pPr>
            <a:r>
              <a:rPr lang="en-US" sz="1900" b="0" smtClean="0"/>
              <a:t>the purposes of the club.</a:t>
            </a:r>
          </a:p>
        </p:txBody>
      </p:sp>
      <p:pic>
        <p:nvPicPr>
          <p:cNvPr id="14339" name="Picture 4"/>
          <p:cNvPicPr>
            <a:picLocks noChangeAspect="1" noChangeArrowheads="1"/>
          </p:cNvPicPr>
          <p:nvPr/>
        </p:nvPicPr>
        <p:blipFill>
          <a:blip r:embed="rId2"/>
          <a:srcRect/>
          <a:stretch>
            <a:fillRect/>
          </a:stretch>
        </p:blipFill>
        <p:spPr bwMode="auto">
          <a:xfrm>
            <a:off x="228600" y="6019800"/>
            <a:ext cx="1141413" cy="590550"/>
          </a:xfrm>
          <a:prstGeom prst="rect">
            <a:avLst/>
          </a:prstGeom>
          <a:noFill/>
          <a:ln w="9525">
            <a:noFill/>
            <a:miter lim="800000"/>
            <a:headEnd/>
            <a:tailEnd/>
          </a:ln>
        </p:spPr>
      </p:pic>
      <p:pic>
        <p:nvPicPr>
          <p:cNvPr id="14340" name="Picture 4"/>
          <p:cNvPicPr>
            <a:picLocks noChangeAspect="1" noChangeArrowheads="1"/>
          </p:cNvPicPr>
          <p:nvPr/>
        </p:nvPicPr>
        <p:blipFill>
          <a:blip r:embed="rId2"/>
          <a:srcRect/>
          <a:stretch>
            <a:fillRect/>
          </a:stretch>
        </p:blipFill>
        <p:spPr bwMode="auto">
          <a:xfrm>
            <a:off x="7773988" y="60198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algn="ctr" eaLnBrk="1" hangingPunct="1"/>
            <a:r>
              <a:rPr lang="en-CA" sz="3200" b="1" u="sng" cap="none" smtClean="0"/>
              <a:t>Review Approach</a:t>
            </a:r>
          </a:p>
        </p:txBody>
      </p:sp>
      <p:sp>
        <p:nvSpPr>
          <p:cNvPr id="15362" name="Content Placeholder 2"/>
          <p:cNvSpPr>
            <a:spLocks noGrp="1"/>
          </p:cNvSpPr>
          <p:nvPr>
            <p:ph idx="1"/>
          </p:nvPr>
        </p:nvSpPr>
        <p:spPr/>
        <p:txBody>
          <a:bodyPr/>
          <a:lstStyle/>
          <a:p>
            <a:pPr eaLnBrk="1" hangingPunct="1">
              <a:buFont typeface="Arial" charset="0"/>
              <a:buAutoNum type="arabicParenR"/>
            </a:pPr>
            <a:r>
              <a:rPr lang="en-US" sz="1900" b="0" smtClean="0"/>
              <a:t>Obtain a copy of the year end financial statements as well as all bank statements for the year, and a copy of the year-end bank reconciliation</a:t>
            </a:r>
          </a:p>
          <a:p>
            <a:pPr eaLnBrk="1" hangingPunct="1">
              <a:buFont typeface="Arial" charset="0"/>
              <a:buAutoNum type="arabicParenR"/>
            </a:pPr>
            <a:r>
              <a:rPr lang="en-US" sz="1900" b="0" smtClean="0"/>
              <a:t>Compare, line by line, the current year’s income and expenses to the amount shown in the prior years’ statements as well as to the current year’s budget.  Where significant variances occur, determine that the differences are reasonable by discussion with the treasurer and/or by an inspection of any supporting documentation.</a:t>
            </a:r>
          </a:p>
        </p:txBody>
      </p:sp>
      <p:pic>
        <p:nvPicPr>
          <p:cNvPr id="15363" name="Picture 4"/>
          <p:cNvPicPr>
            <a:picLocks noChangeAspect="1" noChangeArrowheads="1"/>
          </p:cNvPicPr>
          <p:nvPr/>
        </p:nvPicPr>
        <p:blipFill>
          <a:blip r:embed="rId2"/>
          <a:srcRect/>
          <a:stretch>
            <a:fillRect/>
          </a:stretch>
        </p:blipFill>
        <p:spPr bwMode="auto">
          <a:xfrm>
            <a:off x="228600" y="6019800"/>
            <a:ext cx="1141413" cy="590550"/>
          </a:xfrm>
          <a:prstGeom prst="rect">
            <a:avLst/>
          </a:prstGeom>
          <a:noFill/>
          <a:ln w="9525">
            <a:noFill/>
            <a:miter lim="800000"/>
            <a:headEnd/>
            <a:tailEnd/>
          </a:ln>
        </p:spPr>
      </p:pic>
      <p:pic>
        <p:nvPicPr>
          <p:cNvPr id="15364" name="Picture 4"/>
          <p:cNvPicPr>
            <a:picLocks noChangeAspect="1" noChangeArrowheads="1"/>
          </p:cNvPicPr>
          <p:nvPr/>
        </p:nvPicPr>
        <p:blipFill>
          <a:blip r:embed="rId2"/>
          <a:srcRect/>
          <a:stretch>
            <a:fillRect/>
          </a:stretch>
        </p:blipFill>
        <p:spPr bwMode="auto">
          <a:xfrm>
            <a:off x="7773988" y="60198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algn="ctr" eaLnBrk="1" hangingPunct="1"/>
            <a:r>
              <a:rPr lang="en-CA" sz="3200" b="1" u="sng" cap="none" smtClean="0"/>
              <a:t>Review Approach</a:t>
            </a:r>
            <a:r>
              <a:rPr lang="en-US" sz="2500" cap="none" smtClean="0"/>
              <a:t> </a:t>
            </a:r>
            <a:br>
              <a:rPr lang="en-US" sz="2500" cap="none" smtClean="0"/>
            </a:br>
            <a:r>
              <a:rPr lang="en-US" sz="2500" cap="none" smtClean="0"/>
              <a:t>continued</a:t>
            </a:r>
          </a:p>
        </p:txBody>
      </p:sp>
      <p:sp>
        <p:nvSpPr>
          <p:cNvPr id="16386" name="Content Placeholder 2"/>
          <p:cNvSpPr>
            <a:spLocks noGrp="1"/>
          </p:cNvSpPr>
          <p:nvPr>
            <p:ph idx="1"/>
          </p:nvPr>
        </p:nvSpPr>
        <p:spPr>
          <a:xfrm>
            <a:off x="822325" y="1525588"/>
            <a:ext cx="7523163" cy="3152775"/>
          </a:xfrm>
        </p:spPr>
        <p:txBody>
          <a:bodyPr/>
          <a:lstStyle/>
          <a:p>
            <a:pPr eaLnBrk="1" hangingPunct="1"/>
            <a:r>
              <a:rPr lang="en-US" sz="1900" b="0" smtClean="0"/>
              <a:t>3) Ensure that the bank reconciliation agrees with the year-end bank statement as well as the year-end financial statements</a:t>
            </a:r>
          </a:p>
          <a:p>
            <a:pPr eaLnBrk="1" hangingPunct="1">
              <a:buFont typeface="Arial" charset="0"/>
              <a:buAutoNum type="arabicParenR" startAt="4"/>
            </a:pPr>
            <a:r>
              <a:rPr lang="en-US" sz="1900" b="0" smtClean="0"/>
              <a:t>Investment amounts should be agreed to the underlying certificates</a:t>
            </a:r>
          </a:p>
          <a:p>
            <a:pPr eaLnBrk="1" hangingPunct="1">
              <a:buFont typeface="Arial" charset="0"/>
              <a:buAutoNum type="arabicParenR" startAt="4"/>
            </a:pPr>
            <a:r>
              <a:rPr lang="en-US" sz="1900" b="0" smtClean="0"/>
              <a:t>Assuming that the financial statements are plausible, the reviewer should report to the Board of Directors</a:t>
            </a:r>
          </a:p>
          <a:p>
            <a:pPr eaLnBrk="1" hangingPunct="1"/>
            <a:endParaRPr lang="en-US" sz="1900" b="0" smtClean="0"/>
          </a:p>
        </p:txBody>
      </p:sp>
      <p:pic>
        <p:nvPicPr>
          <p:cNvPr id="16387" name="Picture 4"/>
          <p:cNvPicPr>
            <a:picLocks noChangeAspect="1" noChangeArrowheads="1"/>
          </p:cNvPicPr>
          <p:nvPr/>
        </p:nvPicPr>
        <p:blipFill>
          <a:blip r:embed="rId2"/>
          <a:srcRect/>
          <a:stretch>
            <a:fillRect/>
          </a:stretch>
        </p:blipFill>
        <p:spPr bwMode="auto">
          <a:xfrm>
            <a:off x="228600" y="6019800"/>
            <a:ext cx="1141413" cy="590550"/>
          </a:xfrm>
          <a:prstGeom prst="rect">
            <a:avLst/>
          </a:prstGeom>
          <a:noFill/>
          <a:ln w="9525">
            <a:noFill/>
            <a:miter lim="800000"/>
            <a:headEnd/>
            <a:tailEnd/>
          </a:ln>
        </p:spPr>
      </p:pic>
      <p:pic>
        <p:nvPicPr>
          <p:cNvPr id="16388" name="Picture 4"/>
          <p:cNvPicPr>
            <a:picLocks noChangeAspect="1" noChangeArrowheads="1"/>
          </p:cNvPicPr>
          <p:nvPr/>
        </p:nvPicPr>
        <p:blipFill>
          <a:blip r:embed="rId2"/>
          <a:srcRect/>
          <a:stretch>
            <a:fillRect/>
          </a:stretch>
        </p:blipFill>
        <p:spPr bwMode="auto">
          <a:xfrm>
            <a:off x="7773988" y="60198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algn="ctr" eaLnBrk="1" hangingPunct="1"/>
            <a:r>
              <a:rPr lang="en-CA" sz="3200" b="1" u="sng" cap="none" smtClean="0"/>
              <a:t>Audit Approach</a:t>
            </a:r>
            <a:r>
              <a:rPr lang="en-US" sz="2500" cap="none" smtClean="0"/>
              <a:t> </a:t>
            </a:r>
            <a:br>
              <a:rPr lang="en-US" sz="2500" cap="none" smtClean="0"/>
            </a:br>
            <a:endParaRPr lang="en-US" sz="2500" cap="none" smtClean="0"/>
          </a:p>
        </p:txBody>
      </p:sp>
      <p:sp>
        <p:nvSpPr>
          <p:cNvPr id="17410" name="Content Placeholder 2"/>
          <p:cNvSpPr>
            <a:spLocks noGrp="1"/>
          </p:cNvSpPr>
          <p:nvPr>
            <p:ph idx="1"/>
          </p:nvPr>
        </p:nvSpPr>
        <p:spPr/>
        <p:txBody>
          <a:bodyPr/>
          <a:lstStyle/>
          <a:p>
            <a:pPr eaLnBrk="1" hangingPunct="1"/>
            <a:r>
              <a:rPr lang="en-US" sz="1900" b="0" smtClean="0"/>
              <a:t>The suggested procedures noted here will not result in sufficient </a:t>
            </a:r>
          </a:p>
          <a:p>
            <a:pPr eaLnBrk="1" hangingPunct="1"/>
            <a:r>
              <a:rPr lang="en-US" sz="1900" b="0" smtClean="0"/>
              <a:t>work being done to be able to issue a professional accountant’s </a:t>
            </a:r>
          </a:p>
          <a:p>
            <a:pPr eaLnBrk="1" hangingPunct="1"/>
            <a:r>
              <a:rPr lang="en-US" sz="1900" b="0" smtClean="0"/>
              <a:t>audit opinion.  Such components as a review of internal controls</a:t>
            </a:r>
          </a:p>
          <a:p>
            <a:pPr eaLnBrk="1" hangingPunct="1"/>
            <a:r>
              <a:rPr lang="en-US" sz="1900" b="0" smtClean="0"/>
              <a:t>and proper segregation of duties are not being evaluated.  </a:t>
            </a:r>
          </a:p>
          <a:p>
            <a:pPr eaLnBrk="1" hangingPunct="1"/>
            <a:r>
              <a:rPr lang="en-US" sz="1900" b="0" smtClean="0"/>
              <a:t>Obviously, a proper audit performed by an independent </a:t>
            </a:r>
          </a:p>
          <a:p>
            <a:pPr eaLnBrk="1" hangingPunct="1"/>
            <a:r>
              <a:rPr lang="en-US" sz="1900" b="0" smtClean="0"/>
              <a:t>professional accountant is preferable, but the cost involved will</a:t>
            </a:r>
          </a:p>
          <a:p>
            <a:pPr eaLnBrk="1" hangingPunct="1"/>
            <a:r>
              <a:rPr lang="en-US" sz="1900" b="0" smtClean="0"/>
              <a:t>probably be significant</a:t>
            </a:r>
            <a:r>
              <a:rPr lang="en-US" b="0" smtClean="0"/>
              <a:t>.</a:t>
            </a:r>
          </a:p>
        </p:txBody>
      </p:sp>
      <p:pic>
        <p:nvPicPr>
          <p:cNvPr id="17411" name="Picture 4"/>
          <p:cNvPicPr>
            <a:picLocks noChangeAspect="1" noChangeArrowheads="1"/>
          </p:cNvPicPr>
          <p:nvPr/>
        </p:nvPicPr>
        <p:blipFill>
          <a:blip r:embed="rId2"/>
          <a:srcRect/>
          <a:stretch>
            <a:fillRect/>
          </a:stretch>
        </p:blipFill>
        <p:spPr bwMode="auto">
          <a:xfrm>
            <a:off x="228600" y="6019800"/>
            <a:ext cx="1141413" cy="590550"/>
          </a:xfrm>
          <a:prstGeom prst="rect">
            <a:avLst/>
          </a:prstGeom>
          <a:noFill/>
          <a:ln w="9525">
            <a:noFill/>
            <a:miter lim="800000"/>
            <a:headEnd/>
            <a:tailEnd/>
          </a:ln>
        </p:spPr>
      </p:pic>
      <p:pic>
        <p:nvPicPr>
          <p:cNvPr id="17412" name="Picture 4"/>
          <p:cNvPicPr>
            <a:picLocks noChangeAspect="1" noChangeArrowheads="1"/>
          </p:cNvPicPr>
          <p:nvPr/>
        </p:nvPicPr>
        <p:blipFill>
          <a:blip r:embed="rId2"/>
          <a:srcRect/>
          <a:stretch>
            <a:fillRect/>
          </a:stretch>
        </p:blipFill>
        <p:spPr bwMode="auto">
          <a:xfrm>
            <a:off x="7773988" y="60198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algn="ctr" eaLnBrk="1" hangingPunct="1"/>
            <a:r>
              <a:rPr lang="en-CA" sz="3200" b="1" u="sng" cap="none" smtClean="0"/>
              <a:t>Audit Approach</a:t>
            </a:r>
            <a:r>
              <a:rPr lang="en-US" sz="2500" cap="none" smtClean="0"/>
              <a:t> </a:t>
            </a:r>
            <a:br>
              <a:rPr lang="en-US" sz="2500" cap="none" smtClean="0"/>
            </a:br>
            <a:endParaRPr lang="en-CA" sz="2500" cap="none" smtClean="0"/>
          </a:p>
        </p:txBody>
      </p:sp>
      <p:sp>
        <p:nvSpPr>
          <p:cNvPr id="18434" name="Content Placeholder 2"/>
          <p:cNvSpPr>
            <a:spLocks noGrp="1"/>
          </p:cNvSpPr>
          <p:nvPr>
            <p:ph idx="1"/>
          </p:nvPr>
        </p:nvSpPr>
        <p:spPr/>
        <p:txBody>
          <a:bodyPr/>
          <a:lstStyle/>
          <a:p>
            <a:pPr eaLnBrk="1" hangingPunct="1">
              <a:buFont typeface="Arial" charset="0"/>
              <a:buAutoNum type="arabicParenR"/>
            </a:pPr>
            <a:r>
              <a:rPr lang="en-US" sz="1900" b="0" smtClean="0"/>
              <a:t>Obtain a copy of the year-end financial statements as well as bank statements and bank reconciliations for the year.  It will also be necessary to obtain all documentation supporting expenditures and income for the year.</a:t>
            </a:r>
          </a:p>
          <a:p>
            <a:pPr eaLnBrk="1" hangingPunct="1">
              <a:buFont typeface="Arial" charset="0"/>
              <a:buAutoNum type="arabicParenR"/>
            </a:pPr>
            <a:r>
              <a:rPr lang="en-US" sz="1900" b="0" smtClean="0"/>
              <a:t>Examine the year-end bank reconciliation by agreeing the bank balance to the bank statement and the ultimate reconciled balanced to the general ledger.  All outstanding deposits and cheques should be agreed to items processed in the next month’s bank statement (i.e. the bank statement for the first month of the next fiscal year)</a:t>
            </a:r>
          </a:p>
        </p:txBody>
      </p:sp>
      <p:pic>
        <p:nvPicPr>
          <p:cNvPr id="18435" name="Picture 4"/>
          <p:cNvPicPr>
            <a:picLocks noChangeAspect="1" noChangeArrowheads="1"/>
          </p:cNvPicPr>
          <p:nvPr/>
        </p:nvPicPr>
        <p:blipFill>
          <a:blip r:embed="rId2"/>
          <a:srcRect/>
          <a:stretch>
            <a:fillRect/>
          </a:stretch>
        </p:blipFill>
        <p:spPr bwMode="auto">
          <a:xfrm>
            <a:off x="228600" y="6096000"/>
            <a:ext cx="1141413" cy="590550"/>
          </a:xfrm>
          <a:prstGeom prst="rect">
            <a:avLst/>
          </a:prstGeom>
          <a:noFill/>
          <a:ln w="9525">
            <a:noFill/>
            <a:miter lim="800000"/>
            <a:headEnd/>
            <a:tailEnd/>
          </a:ln>
        </p:spPr>
      </p:pic>
      <p:pic>
        <p:nvPicPr>
          <p:cNvPr id="18436" name="Picture 4"/>
          <p:cNvPicPr>
            <a:picLocks noChangeAspect="1" noChangeArrowheads="1"/>
          </p:cNvPicPr>
          <p:nvPr/>
        </p:nvPicPr>
        <p:blipFill>
          <a:blip r:embed="rId2"/>
          <a:srcRect/>
          <a:stretch>
            <a:fillRect/>
          </a:stretch>
        </p:blipFill>
        <p:spPr bwMode="auto">
          <a:xfrm>
            <a:off x="7773988" y="60960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algn="ctr" eaLnBrk="1" hangingPunct="1"/>
            <a:r>
              <a:rPr lang="en-CA" sz="3200" b="1" u="sng" cap="none" smtClean="0"/>
              <a:t>Audit Approach</a:t>
            </a:r>
            <a:br>
              <a:rPr lang="en-CA" sz="3200" b="1" u="sng" cap="none" smtClean="0"/>
            </a:br>
            <a:r>
              <a:rPr lang="en-CA" sz="1900" b="1" cap="none" smtClean="0"/>
              <a:t>continuted</a:t>
            </a:r>
            <a:endParaRPr lang="en-US" sz="3200" b="1" cap="none" smtClean="0"/>
          </a:p>
        </p:txBody>
      </p:sp>
      <p:sp>
        <p:nvSpPr>
          <p:cNvPr id="19458" name="Content Placeholder 2"/>
          <p:cNvSpPr>
            <a:spLocks noGrp="1"/>
          </p:cNvSpPr>
          <p:nvPr>
            <p:ph idx="1"/>
          </p:nvPr>
        </p:nvSpPr>
        <p:spPr/>
        <p:txBody>
          <a:bodyPr/>
          <a:lstStyle/>
          <a:p>
            <a:pPr eaLnBrk="1" hangingPunct="1">
              <a:buFont typeface="Arial" charset="0"/>
              <a:buAutoNum type="arabicParenR" startAt="3"/>
            </a:pPr>
            <a:r>
              <a:rPr lang="en-US" sz="1900" b="0" smtClean="0"/>
              <a:t>Any investments should be agreed to the supporting certificates or shares</a:t>
            </a:r>
          </a:p>
          <a:p>
            <a:pPr eaLnBrk="1" hangingPunct="1">
              <a:buFont typeface="Arial" charset="0"/>
              <a:buAutoNum type="arabicParenR" startAt="3"/>
            </a:pPr>
            <a:r>
              <a:rPr lang="en-US" sz="1900" b="0" smtClean="0"/>
              <a:t>Any accounts receivable should be agreed to collection and deposit in the following month (s)</a:t>
            </a:r>
          </a:p>
          <a:p>
            <a:pPr eaLnBrk="1" hangingPunct="1">
              <a:buFont typeface="Arial" charset="0"/>
              <a:buAutoNum type="arabicParenR" startAt="3"/>
            </a:pPr>
            <a:r>
              <a:rPr lang="en-US" sz="1900" b="0" smtClean="0"/>
              <a:t>Accounts payable and accruals should be agreed to supporting documentation and/or actual payment in post year-end months</a:t>
            </a:r>
          </a:p>
          <a:p>
            <a:pPr eaLnBrk="1" hangingPunct="1">
              <a:buFont typeface="Arial" charset="0"/>
              <a:buAutoNum type="arabicParenR" startAt="3"/>
            </a:pPr>
            <a:r>
              <a:rPr lang="en-US" sz="1900" b="0" smtClean="0"/>
              <a:t>Minutes of the monthly Board of Directors meeting should be read to ensure that the appropriate approvals for action during have been documented</a:t>
            </a:r>
          </a:p>
          <a:p>
            <a:pPr eaLnBrk="1" hangingPunct="1"/>
            <a:endParaRPr lang="en-US" sz="1900" b="0" smtClean="0"/>
          </a:p>
        </p:txBody>
      </p:sp>
      <p:pic>
        <p:nvPicPr>
          <p:cNvPr id="19459" name="Picture 4"/>
          <p:cNvPicPr>
            <a:picLocks noChangeAspect="1" noChangeArrowheads="1"/>
          </p:cNvPicPr>
          <p:nvPr/>
        </p:nvPicPr>
        <p:blipFill>
          <a:blip r:embed="rId2"/>
          <a:srcRect/>
          <a:stretch>
            <a:fillRect/>
          </a:stretch>
        </p:blipFill>
        <p:spPr bwMode="auto">
          <a:xfrm>
            <a:off x="228600" y="6019800"/>
            <a:ext cx="1141413" cy="590550"/>
          </a:xfrm>
          <a:prstGeom prst="rect">
            <a:avLst/>
          </a:prstGeom>
          <a:noFill/>
          <a:ln w="9525">
            <a:noFill/>
            <a:miter lim="800000"/>
            <a:headEnd/>
            <a:tailEnd/>
          </a:ln>
        </p:spPr>
      </p:pic>
      <p:pic>
        <p:nvPicPr>
          <p:cNvPr id="19460" name="Picture 4"/>
          <p:cNvPicPr>
            <a:picLocks noChangeAspect="1" noChangeArrowheads="1"/>
          </p:cNvPicPr>
          <p:nvPr/>
        </p:nvPicPr>
        <p:blipFill>
          <a:blip r:embed="rId2"/>
          <a:srcRect/>
          <a:stretch>
            <a:fillRect/>
          </a:stretch>
        </p:blipFill>
        <p:spPr bwMode="auto">
          <a:xfrm>
            <a:off x="7773988" y="60198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762000" y="153988"/>
            <a:ext cx="7521575" cy="549275"/>
          </a:xfrm>
        </p:spPr>
        <p:txBody>
          <a:bodyPr/>
          <a:lstStyle/>
          <a:p>
            <a:pPr algn="ctr" eaLnBrk="1" hangingPunct="1"/>
            <a:r>
              <a:rPr lang="en-CA" sz="3200" b="1" u="sng" cap="none" smtClean="0"/>
              <a:t/>
            </a:r>
            <a:br>
              <a:rPr lang="en-CA" sz="3200" b="1" u="sng" cap="none" smtClean="0"/>
            </a:br>
            <a:r>
              <a:rPr lang="en-CA" sz="3200" b="1" u="sng" cap="none" smtClean="0"/>
              <a:t>Audit Approach</a:t>
            </a:r>
            <a:br>
              <a:rPr lang="en-CA" sz="3200" b="1" u="sng" cap="none" smtClean="0"/>
            </a:br>
            <a:r>
              <a:rPr lang="en-CA" sz="1900" b="1" cap="none" smtClean="0"/>
              <a:t>continuted</a:t>
            </a:r>
            <a:r>
              <a:rPr lang="en-US" sz="2500" cap="none" smtClean="0"/>
              <a:t> </a:t>
            </a:r>
            <a:br>
              <a:rPr lang="en-US" sz="2500" cap="none" smtClean="0"/>
            </a:br>
            <a:endParaRPr lang="en-US" sz="2500" cap="none" smtClean="0"/>
          </a:p>
        </p:txBody>
      </p:sp>
      <p:sp>
        <p:nvSpPr>
          <p:cNvPr id="20482" name="Content Placeholder 2"/>
          <p:cNvSpPr>
            <a:spLocks noGrp="1"/>
          </p:cNvSpPr>
          <p:nvPr>
            <p:ph idx="1"/>
          </p:nvPr>
        </p:nvSpPr>
        <p:spPr>
          <a:xfrm>
            <a:off x="762000" y="762000"/>
            <a:ext cx="7521575" cy="3581400"/>
          </a:xfrm>
        </p:spPr>
        <p:txBody>
          <a:bodyPr/>
          <a:lstStyle/>
          <a:p>
            <a:pPr eaLnBrk="1" hangingPunct="1">
              <a:buFont typeface="Arial" charset="0"/>
              <a:buAutoNum type="arabicParenR" startAt="7"/>
            </a:pPr>
            <a:r>
              <a:rPr lang="en-US" sz="1800" b="0" smtClean="0"/>
              <a:t>Expenses should be agreed to appropriate supporting documentation such as supplier invoices, lease terms, payroll records, approval in the minutes of the Board of Directors, etc.  It is also desirable to compare the endorsement of paid cheques to the payee on the cheque and also to the supporting invoice</a:t>
            </a:r>
          </a:p>
          <a:p>
            <a:pPr eaLnBrk="1" hangingPunct="1">
              <a:buFont typeface="Arial" charset="0"/>
              <a:buAutoNum type="arabicParenR" startAt="7"/>
            </a:pPr>
            <a:r>
              <a:rPr lang="en-US" sz="1800" b="0" smtClean="0"/>
              <a:t>For some types of income (e.g. cash donations) it will not be possible to verify the amount other than to agree that it was deposited in the bank.  In other cases there may be opportunities to verify the amount to documentation e.g. investment income can be recalculated by multiplying the amount of investment by the appropriate interest rate; or ticket sales income can be verified by multiplying the number of tickets sold by the sales price per ticket; or lease income can be agreed in total for the year to the signed lease</a:t>
            </a:r>
          </a:p>
        </p:txBody>
      </p:sp>
      <p:pic>
        <p:nvPicPr>
          <p:cNvPr id="20483" name="Picture 4"/>
          <p:cNvPicPr>
            <a:picLocks noChangeAspect="1" noChangeArrowheads="1"/>
          </p:cNvPicPr>
          <p:nvPr/>
        </p:nvPicPr>
        <p:blipFill>
          <a:blip r:embed="rId2"/>
          <a:srcRect/>
          <a:stretch>
            <a:fillRect/>
          </a:stretch>
        </p:blipFill>
        <p:spPr bwMode="auto">
          <a:xfrm>
            <a:off x="228600" y="6096000"/>
            <a:ext cx="1141413" cy="590550"/>
          </a:xfrm>
          <a:prstGeom prst="rect">
            <a:avLst/>
          </a:prstGeom>
          <a:noFill/>
          <a:ln w="9525">
            <a:noFill/>
            <a:miter lim="800000"/>
            <a:headEnd/>
            <a:tailEnd/>
          </a:ln>
        </p:spPr>
      </p:pic>
      <p:pic>
        <p:nvPicPr>
          <p:cNvPr id="20484" name="Picture 4"/>
          <p:cNvPicPr>
            <a:picLocks noChangeAspect="1" noChangeArrowheads="1"/>
          </p:cNvPicPr>
          <p:nvPr/>
        </p:nvPicPr>
        <p:blipFill>
          <a:blip r:embed="rId2"/>
          <a:srcRect/>
          <a:stretch>
            <a:fillRect/>
          </a:stretch>
        </p:blipFill>
        <p:spPr bwMode="auto">
          <a:xfrm>
            <a:off x="7773988" y="6096000"/>
            <a:ext cx="1141412"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160</TotalTime>
  <Words>870</Words>
  <Application>Microsoft Office PowerPoint</Application>
  <PresentationFormat>On-screen Show (4:3)</PresentationFormat>
  <Paragraphs>85</Paragraphs>
  <Slides>13</Slides>
  <Notes>0</Notes>
  <HiddenSlides>0</HiddenSlides>
  <MMClips>0</MMClips>
  <ScaleCrop>false</ScaleCrop>
  <HeadingPairs>
    <vt:vector size="6" baseType="variant">
      <vt:variant>
        <vt:lpstr>Fonts Used</vt:lpstr>
      </vt:variant>
      <vt:variant>
        <vt:i4>5</vt:i4>
      </vt:variant>
      <vt:variant>
        <vt:lpstr>Design Template</vt:lpstr>
      </vt:variant>
      <vt:variant>
        <vt:i4>4</vt:i4>
      </vt:variant>
      <vt:variant>
        <vt:lpstr>Slide Titles</vt:lpstr>
      </vt:variant>
      <vt:variant>
        <vt:i4>13</vt:i4>
      </vt:variant>
    </vt:vector>
  </HeadingPairs>
  <TitlesOfParts>
    <vt:vector size="22" baseType="lpstr">
      <vt:lpstr>Arial</vt:lpstr>
      <vt:lpstr>Franklin Gothic Medium</vt:lpstr>
      <vt:lpstr>Franklin Gothic Book</vt:lpstr>
      <vt:lpstr>Wingdings</vt:lpstr>
      <vt:lpstr>Calibri</vt:lpstr>
      <vt:lpstr>Angles</vt:lpstr>
      <vt:lpstr>Angles</vt:lpstr>
      <vt:lpstr>Angles</vt:lpstr>
      <vt:lpstr>Angles</vt:lpstr>
      <vt:lpstr>Club Audit Module</vt:lpstr>
      <vt:lpstr>Review </vt:lpstr>
      <vt:lpstr>Audit</vt:lpstr>
      <vt:lpstr>Review Approach</vt:lpstr>
      <vt:lpstr>Review Approach  continued</vt:lpstr>
      <vt:lpstr>Audit Approach  </vt:lpstr>
      <vt:lpstr>Audit Approach  </vt:lpstr>
      <vt:lpstr>Audit Approach continuted</vt:lpstr>
      <vt:lpstr> Audit Approach continuted  </vt:lpstr>
      <vt:lpstr>Audit Approach continuted</vt:lpstr>
      <vt:lpstr>Sample Audit/Review Conclusion Report</vt:lpstr>
      <vt:lpstr>Sample Audit/Review Conclusion Report  </vt:lpstr>
      <vt:lpstr>             Need more information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Management for the Club</dc:title>
  <dc:creator>Elaine</dc:creator>
  <cp:lastModifiedBy>531712180</cp:lastModifiedBy>
  <cp:revision>29</cp:revision>
  <dcterms:created xsi:type="dcterms:W3CDTF">2013-07-27T17:59:26Z</dcterms:created>
  <dcterms:modified xsi:type="dcterms:W3CDTF">2013-09-27T15:25:30Z</dcterms:modified>
</cp:coreProperties>
</file>