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5"/>
  </p:notesMasterIdLst>
  <p:sldIdLst>
    <p:sldId id="257" r:id="rId2"/>
    <p:sldId id="258" r:id="rId3"/>
    <p:sldId id="259" r:id="rId4"/>
    <p:sldId id="260" r:id="rId5"/>
    <p:sldId id="261" r:id="rId6"/>
    <p:sldId id="262" r:id="rId7"/>
    <p:sldId id="269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0" d="100"/>
          <a:sy n="50" d="100"/>
        </p:scale>
        <p:origin x="-1267" y="-7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2311383-EC9D-4B9B-A99D-6562AA318E20}" type="datetimeFigureOut">
              <a:rPr lang="en-CA" smtClean="0"/>
              <a:t>15/12/2013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B0CBE7D-25C9-4EBB-9005-2A2E60AEF85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4277387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107F0E-3D5F-4938-A555-206E4F5364DF}" type="slidenum">
              <a:rPr lang="en-CA" smtClean="0">
                <a:solidFill>
                  <a:prstClr val="black"/>
                </a:solidFill>
              </a:rPr>
              <a:pPr/>
              <a:t>1</a:t>
            </a:fld>
            <a:endParaRPr lang="en-CA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680261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107F0E-3D5F-4938-A555-206E4F5364DF}" type="slidenum">
              <a:rPr lang="en-CA" smtClean="0">
                <a:solidFill>
                  <a:prstClr val="black"/>
                </a:solidFill>
              </a:rPr>
              <a:pPr/>
              <a:t>10</a:t>
            </a:fld>
            <a:endParaRPr lang="en-CA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680261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107F0E-3D5F-4938-A555-206E4F5364DF}" type="slidenum">
              <a:rPr lang="en-CA" smtClean="0">
                <a:solidFill>
                  <a:prstClr val="black"/>
                </a:solidFill>
              </a:rPr>
              <a:pPr/>
              <a:t>11</a:t>
            </a:fld>
            <a:endParaRPr lang="en-CA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680261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107F0E-3D5F-4938-A555-206E4F5364DF}" type="slidenum">
              <a:rPr lang="en-CA" smtClean="0">
                <a:solidFill>
                  <a:prstClr val="black"/>
                </a:solidFill>
              </a:rPr>
              <a:pPr/>
              <a:t>12</a:t>
            </a:fld>
            <a:endParaRPr lang="en-CA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680261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107F0E-3D5F-4938-A555-206E4F5364DF}" type="slidenum">
              <a:rPr lang="en-CA" smtClean="0">
                <a:solidFill>
                  <a:prstClr val="black"/>
                </a:solidFill>
              </a:rPr>
              <a:pPr/>
              <a:t>13</a:t>
            </a:fld>
            <a:endParaRPr lang="en-CA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680261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107F0E-3D5F-4938-A555-206E4F5364DF}" type="slidenum">
              <a:rPr lang="en-CA" smtClean="0">
                <a:solidFill>
                  <a:prstClr val="black"/>
                </a:solidFill>
              </a:rPr>
              <a:pPr/>
              <a:t>2</a:t>
            </a:fld>
            <a:endParaRPr lang="en-CA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680261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107F0E-3D5F-4938-A555-206E4F5364DF}" type="slidenum">
              <a:rPr lang="en-CA" smtClean="0">
                <a:solidFill>
                  <a:prstClr val="black"/>
                </a:solidFill>
              </a:rPr>
              <a:pPr/>
              <a:t>3</a:t>
            </a:fld>
            <a:endParaRPr lang="en-CA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680261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107F0E-3D5F-4938-A555-206E4F5364DF}" type="slidenum">
              <a:rPr lang="en-CA" smtClean="0">
                <a:solidFill>
                  <a:prstClr val="black"/>
                </a:solidFill>
              </a:rPr>
              <a:pPr/>
              <a:t>4</a:t>
            </a:fld>
            <a:endParaRPr lang="en-CA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680261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107F0E-3D5F-4938-A555-206E4F5364DF}" type="slidenum">
              <a:rPr lang="en-CA" smtClean="0">
                <a:solidFill>
                  <a:prstClr val="black"/>
                </a:solidFill>
              </a:rPr>
              <a:pPr/>
              <a:t>5</a:t>
            </a:fld>
            <a:endParaRPr lang="en-CA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680261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107F0E-3D5F-4938-A555-206E4F5364DF}" type="slidenum">
              <a:rPr lang="en-CA" smtClean="0">
                <a:solidFill>
                  <a:prstClr val="black"/>
                </a:solidFill>
              </a:rPr>
              <a:pPr/>
              <a:t>6</a:t>
            </a:fld>
            <a:endParaRPr lang="en-CA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680261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107F0E-3D5F-4938-A555-206E4F5364DF}" type="slidenum">
              <a:rPr lang="en-CA" smtClean="0">
                <a:solidFill>
                  <a:prstClr val="black"/>
                </a:solidFill>
              </a:rPr>
              <a:pPr/>
              <a:t>7</a:t>
            </a:fld>
            <a:endParaRPr lang="en-CA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680261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107F0E-3D5F-4938-A555-206E4F5364DF}" type="slidenum">
              <a:rPr lang="en-CA" smtClean="0">
                <a:solidFill>
                  <a:prstClr val="black"/>
                </a:solidFill>
              </a:rPr>
              <a:pPr/>
              <a:t>8</a:t>
            </a:fld>
            <a:endParaRPr lang="en-CA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680261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107F0E-3D5F-4938-A555-206E4F5364DF}" type="slidenum">
              <a:rPr lang="en-CA" smtClean="0">
                <a:solidFill>
                  <a:prstClr val="black"/>
                </a:solidFill>
              </a:rPr>
              <a:pPr/>
              <a:t>9</a:t>
            </a:fld>
            <a:endParaRPr lang="en-CA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68026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prstClr val="black"/>
                </a:solidFill>
              </a:endParaRPr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prstClr val="black"/>
                </a:solidFill>
              </a:endParaRPr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prstClr val="black"/>
                </a:solidFill>
              </a:endParaRPr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prstClr val="black"/>
                </a:solidFill>
              </a:endParaRPr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prstClr val="black"/>
                </a:solidFill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D7627-C723-4CBC-8DCE-52307A96C464}" type="datetimeFigureOut">
              <a:rPr lang="en-CA" smtClean="0">
                <a:solidFill>
                  <a:srgbClr val="073E87"/>
                </a:solidFill>
              </a:rPr>
              <a:pPr/>
              <a:t>15/12/2013</a:t>
            </a:fld>
            <a:endParaRPr lang="en-CA" dirty="0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>
              <a:solidFill>
                <a:srgbClr val="073E8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FFF73-06CF-4E70-AF08-337AD31FACB5}" type="slidenum">
              <a:rPr lang="en-CA" smtClean="0">
                <a:solidFill>
                  <a:srgbClr val="073E87"/>
                </a:solidFill>
              </a:rPr>
              <a:pPr/>
              <a:t>‹#›</a:t>
            </a:fld>
            <a:endParaRPr lang="en-CA" dirty="0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614468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D7627-C723-4CBC-8DCE-52307A96C464}" type="datetimeFigureOut">
              <a:rPr lang="en-CA" smtClean="0">
                <a:solidFill>
                  <a:srgbClr val="073E87"/>
                </a:solidFill>
              </a:rPr>
              <a:pPr/>
              <a:t>15/12/2013</a:t>
            </a:fld>
            <a:endParaRPr lang="en-CA" dirty="0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>
              <a:solidFill>
                <a:srgbClr val="073E8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FFF73-06CF-4E70-AF08-337AD31FACB5}" type="slidenum">
              <a:rPr lang="en-CA" smtClean="0">
                <a:solidFill>
                  <a:srgbClr val="073E87"/>
                </a:solidFill>
              </a:rPr>
              <a:pPr/>
              <a:t>‹#›</a:t>
            </a:fld>
            <a:endParaRPr lang="en-CA" dirty="0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78606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D7627-C723-4CBC-8DCE-52307A96C464}" type="datetimeFigureOut">
              <a:rPr lang="en-CA" smtClean="0">
                <a:solidFill>
                  <a:srgbClr val="073E87"/>
                </a:solidFill>
              </a:rPr>
              <a:pPr/>
              <a:t>15/12/2013</a:t>
            </a:fld>
            <a:endParaRPr lang="en-CA" dirty="0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>
              <a:solidFill>
                <a:srgbClr val="073E8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FFF73-06CF-4E70-AF08-337AD31FACB5}" type="slidenum">
              <a:rPr lang="en-CA" smtClean="0">
                <a:solidFill>
                  <a:srgbClr val="073E87"/>
                </a:solidFill>
              </a:rPr>
              <a:pPr/>
              <a:t>‹#›</a:t>
            </a:fld>
            <a:endParaRPr lang="en-CA" dirty="0">
              <a:solidFill>
                <a:srgbClr val="073E87"/>
              </a:solidFill>
            </a:endParaRPr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prstClr val="black"/>
                </a:solidFill>
              </a:endParaRPr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prstClr val="black"/>
                </a:solidFill>
              </a:endParaRPr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prstClr val="black"/>
                </a:solidFill>
              </a:endParaRPr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prstClr val="black"/>
                </a:solidFill>
              </a:endParaRPr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prstClr val="black"/>
                </a:solidFill>
              </a:endParaRPr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69281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D7627-C723-4CBC-8DCE-52307A96C464}" type="datetimeFigureOut">
              <a:rPr lang="en-CA" smtClean="0">
                <a:solidFill>
                  <a:srgbClr val="073E87"/>
                </a:solidFill>
              </a:rPr>
              <a:pPr/>
              <a:t>15/12/2013</a:t>
            </a:fld>
            <a:endParaRPr lang="en-CA" dirty="0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>
              <a:solidFill>
                <a:srgbClr val="073E8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FFF73-06CF-4E70-AF08-337AD31FACB5}" type="slidenum">
              <a:rPr lang="en-CA" smtClean="0">
                <a:solidFill>
                  <a:srgbClr val="073E87"/>
                </a:solidFill>
              </a:rPr>
              <a:pPr/>
              <a:t>‹#›</a:t>
            </a:fld>
            <a:endParaRPr lang="en-CA" dirty="0">
              <a:solidFill>
                <a:srgbClr val="073E87"/>
              </a:solidFill>
            </a:endParaRP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11860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D7627-C723-4CBC-8DCE-52307A96C464}" type="datetimeFigureOut">
              <a:rPr lang="en-CA" smtClean="0">
                <a:solidFill>
                  <a:srgbClr val="073E87"/>
                </a:solidFill>
              </a:rPr>
              <a:pPr/>
              <a:t>15/12/2013</a:t>
            </a:fld>
            <a:endParaRPr lang="en-CA" dirty="0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>
              <a:solidFill>
                <a:srgbClr val="073E8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FFF73-06CF-4E70-AF08-337AD31FACB5}" type="slidenum">
              <a:rPr lang="en-CA" smtClean="0">
                <a:solidFill>
                  <a:srgbClr val="073E87"/>
                </a:solidFill>
              </a:rPr>
              <a:pPr/>
              <a:t>‹#›</a:t>
            </a:fld>
            <a:endParaRPr lang="en-CA" dirty="0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403047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D7627-C723-4CBC-8DCE-52307A96C464}" type="datetimeFigureOut">
              <a:rPr lang="en-CA" smtClean="0">
                <a:solidFill>
                  <a:srgbClr val="073E87"/>
                </a:solidFill>
              </a:rPr>
              <a:pPr/>
              <a:t>15/12/2013</a:t>
            </a:fld>
            <a:endParaRPr lang="en-CA" dirty="0">
              <a:solidFill>
                <a:srgbClr val="073E87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>
              <a:solidFill>
                <a:srgbClr val="073E87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FFF73-06CF-4E70-AF08-337AD31FACB5}" type="slidenum">
              <a:rPr lang="en-CA" smtClean="0">
                <a:solidFill>
                  <a:srgbClr val="073E87"/>
                </a:solidFill>
              </a:rPr>
              <a:pPr/>
              <a:t>‹#›</a:t>
            </a:fld>
            <a:endParaRPr lang="en-CA" dirty="0">
              <a:solidFill>
                <a:srgbClr val="073E87"/>
              </a:solidFill>
            </a:endParaRPr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36769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D7627-C723-4CBC-8DCE-52307A96C464}" type="datetimeFigureOut">
              <a:rPr lang="en-CA" smtClean="0">
                <a:solidFill>
                  <a:srgbClr val="073E87"/>
                </a:solidFill>
              </a:rPr>
              <a:pPr/>
              <a:t>15/12/2013</a:t>
            </a:fld>
            <a:endParaRPr lang="en-CA" dirty="0">
              <a:solidFill>
                <a:srgbClr val="073E87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>
              <a:solidFill>
                <a:srgbClr val="073E87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FFF73-06CF-4E70-AF08-337AD31FACB5}" type="slidenum">
              <a:rPr lang="en-CA" smtClean="0">
                <a:solidFill>
                  <a:srgbClr val="073E87"/>
                </a:solidFill>
              </a:rPr>
              <a:pPr/>
              <a:t>‹#›</a:t>
            </a:fld>
            <a:endParaRPr lang="en-CA" dirty="0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79718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D7627-C723-4CBC-8DCE-52307A96C464}" type="datetimeFigureOut">
              <a:rPr lang="en-CA" smtClean="0">
                <a:solidFill>
                  <a:srgbClr val="073E87"/>
                </a:solidFill>
              </a:rPr>
              <a:pPr/>
              <a:t>15/12/2013</a:t>
            </a:fld>
            <a:endParaRPr lang="en-CA" dirty="0">
              <a:solidFill>
                <a:srgbClr val="073E87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>
              <a:solidFill>
                <a:srgbClr val="073E87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FFF73-06CF-4E70-AF08-337AD31FACB5}" type="slidenum">
              <a:rPr lang="en-CA" smtClean="0">
                <a:solidFill>
                  <a:srgbClr val="073E87"/>
                </a:solidFill>
              </a:rPr>
              <a:pPr/>
              <a:t>‹#›</a:t>
            </a:fld>
            <a:endParaRPr lang="en-CA" dirty="0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61643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prstClr val="black"/>
                </a:solidFill>
              </a:endParaRPr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prstClr val="black"/>
                </a:solidFill>
              </a:endParaRPr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prstClr val="black"/>
                </a:solidFill>
              </a:endParaRPr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prstClr val="black"/>
                </a:solidFill>
              </a:endParaRPr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prstClr val="black"/>
                </a:solidFill>
              </a:endParaRPr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D7627-C723-4CBC-8DCE-52307A96C464}" type="datetimeFigureOut">
              <a:rPr lang="en-CA" smtClean="0">
                <a:solidFill>
                  <a:srgbClr val="073E87"/>
                </a:solidFill>
              </a:rPr>
              <a:pPr/>
              <a:t>15/12/2013</a:t>
            </a:fld>
            <a:endParaRPr lang="en-CA" dirty="0">
              <a:solidFill>
                <a:srgbClr val="073E87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>
              <a:solidFill>
                <a:srgbClr val="073E87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FFF73-06CF-4E70-AF08-337AD31FACB5}" type="slidenum">
              <a:rPr lang="en-CA" smtClean="0">
                <a:solidFill>
                  <a:srgbClr val="073E87"/>
                </a:solidFill>
              </a:rPr>
              <a:pPr/>
              <a:t>‹#›</a:t>
            </a:fld>
            <a:endParaRPr lang="en-CA" dirty="0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39230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D7627-C723-4CBC-8DCE-52307A96C464}" type="datetimeFigureOut">
              <a:rPr lang="en-CA" smtClean="0">
                <a:solidFill>
                  <a:srgbClr val="073E87"/>
                </a:solidFill>
              </a:rPr>
              <a:pPr/>
              <a:t>15/12/2013</a:t>
            </a:fld>
            <a:endParaRPr lang="en-CA" dirty="0">
              <a:solidFill>
                <a:srgbClr val="073E87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>
              <a:solidFill>
                <a:srgbClr val="073E87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FFF73-06CF-4E70-AF08-337AD31FACB5}" type="slidenum">
              <a:rPr lang="en-CA" smtClean="0">
                <a:solidFill>
                  <a:srgbClr val="073E87"/>
                </a:solidFill>
              </a:rPr>
              <a:pPr/>
              <a:t>‹#›</a:t>
            </a:fld>
            <a:endParaRPr lang="en-CA" dirty="0">
              <a:solidFill>
                <a:srgbClr val="073E87"/>
              </a:solidFill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prstClr val="black"/>
                </a:solidFill>
              </a:endParaRPr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prstClr val="black"/>
                </a:solidFill>
              </a:endParaRPr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prstClr val="black"/>
                </a:solidFill>
              </a:endParaRPr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prstClr val="black"/>
                </a:solidFill>
              </a:endParaRPr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prstClr val="black"/>
                </a:solidFill>
              </a:endParaRPr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12291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prstClr val="black"/>
                </a:solidFill>
              </a:endParaRPr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prstClr val="black"/>
                </a:solidFill>
              </a:endParaRPr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prstClr val="black"/>
                </a:solidFill>
              </a:endParaRPr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prstClr val="black"/>
                </a:solidFill>
              </a:endParaRPr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prstClr val="black"/>
                </a:solidFill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D7627-C723-4CBC-8DCE-52307A96C464}" type="datetimeFigureOut">
              <a:rPr lang="en-CA" smtClean="0">
                <a:solidFill>
                  <a:srgbClr val="073E87"/>
                </a:solidFill>
              </a:rPr>
              <a:pPr/>
              <a:t>15/12/2013</a:t>
            </a:fld>
            <a:endParaRPr lang="en-CA" dirty="0">
              <a:solidFill>
                <a:srgbClr val="073E87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>
              <a:solidFill>
                <a:srgbClr val="073E87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FFF73-06CF-4E70-AF08-337AD31FACB5}" type="slidenum">
              <a:rPr lang="en-CA" smtClean="0">
                <a:solidFill>
                  <a:srgbClr val="073E87"/>
                </a:solidFill>
              </a:rPr>
              <a:pPr/>
              <a:t>‹#›</a:t>
            </a:fld>
            <a:endParaRPr lang="en-CA" dirty="0">
              <a:solidFill>
                <a:srgbClr val="073E87"/>
              </a:solidFill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65566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prstClr val="black"/>
                </a:solidFill>
              </a:endParaRPr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prstClr val="black"/>
                </a:solidFill>
              </a:endParaRPr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prstClr val="black"/>
                </a:solidFill>
              </a:endParaRPr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prstClr val="black"/>
                </a:solidFill>
              </a:endParaRPr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prstClr val="black"/>
                </a:solidFill>
              </a:endParaRPr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876D7627-C723-4CBC-8DCE-52307A96C464}" type="datetimeFigureOut">
              <a:rPr lang="en-CA" smtClean="0">
                <a:solidFill>
                  <a:srgbClr val="073E87"/>
                </a:solidFill>
              </a:rPr>
              <a:pPr/>
              <a:t>15/12/2013</a:t>
            </a:fld>
            <a:endParaRPr lang="en-CA" dirty="0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en-CA" dirty="0">
              <a:solidFill>
                <a:srgbClr val="073E8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89AFFF73-06CF-4E70-AF08-337AD31FACB5}" type="slidenum">
              <a:rPr lang="en-CA" smtClean="0">
                <a:solidFill>
                  <a:srgbClr val="073E87"/>
                </a:solidFill>
              </a:rPr>
              <a:pPr/>
              <a:t>‹#›</a:t>
            </a:fld>
            <a:endParaRPr lang="en-CA" dirty="0">
              <a:solidFill>
                <a:srgbClr val="073E87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1380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Relationship Id="rId4" Type="http://schemas.openxmlformats.org/officeDocument/2006/relationships/hyperlink" Target="http://www.goodreads.com/author/show/7303556.Wes_Adamson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ctrTitle"/>
          </p:nvPr>
        </p:nvSpPr>
        <p:spPr>
          <a:xfrm>
            <a:off x="685800" y="1268760"/>
            <a:ext cx="7772400" cy="4176464"/>
          </a:xfrm>
        </p:spPr>
        <p:txBody>
          <a:bodyPr>
            <a:normAutofit/>
          </a:bodyPr>
          <a:lstStyle/>
          <a:p>
            <a:r>
              <a:rPr lang="en-CA" sz="4600" b="1" dirty="0" smtClean="0"/>
              <a:t>What are My Responsibilities to Kiwanis; What are Kiwanis’ Responsibilities to me?</a:t>
            </a:r>
            <a:br>
              <a:rPr lang="en-CA" sz="4600" b="1" dirty="0" smtClean="0"/>
            </a:br>
            <a:r>
              <a:rPr lang="en-CA" sz="4600" b="1" dirty="0" smtClean="0"/>
              <a:t/>
            </a:r>
            <a:br>
              <a:rPr lang="en-CA" sz="4600" b="1" dirty="0" smtClean="0"/>
            </a:br>
            <a:r>
              <a:rPr lang="en-CA" sz="2400" b="1" dirty="0" smtClean="0"/>
              <a:t>Education Leadership Module – January 2014</a:t>
            </a:r>
            <a:r>
              <a:rPr lang="en-CA" sz="4600" b="1" dirty="0" smtClean="0"/>
              <a:t/>
            </a:r>
            <a:br>
              <a:rPr lang="en-CA" sz="4600" b="1" dirty="0" smtClean="0"/>
            </a:br>
            <a:endParaRPr lang="en-CA" sz="4600" b="1" dirty="0">
              <a:solidFill>
                <a:srgbClr val="FFC000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3607" y="5445224"/>
            <a:ext cx="1081815" cy="11247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02919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3607" y="5445224"/>
            <a:ext cx="1081815" cy="1124744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683568" y="980728"/>
            <a:ext cx="8208912" cy="51501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3200" b="1" dirty="0" smtClean="0">
                <a:solidFill>
                  <a:schemeClr val="bg1"/>
                </a:solidFill>
              </a:rPr>
              <a:t>Kiwanis’ Responsibilities to me as a Kiwanis Member – Continued</a:t>
            </a: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Symbol"/>
              <a:buChar char=""/>
            </a:pPr>
            <a:r>
              <a:rPr lang="en-CA" sz="3200" dirty="0" smtClean="0">
                <a:effectLst/>
                <a:latin typeface="Calibri"/>
                <a:ea typeface="Calibri"/>
                <a:cs typeface="Times New Roman"/>
              </a:rPr>
              <a:t>Make conventions attractive to members</a:t>
            </a:r>
            <a:endParaRPr lang="en-CA" sz="2400" dirty="0" smtClean="0">
              <a:effectLst/>
              <a:latin typeface="Calibri"/>
              <a:ea typeface="Calibri"/>
              <a:cs typeface="Times New Roman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Symbol"/>
              <a:buChar char=""/>
            </a:pPr>
            <a:r>
              <a:rPr lang="en-CA" sz="3200" dirty="0" smtClean="0">
                <a:effectLst/>
                <a:latin typeface="Calibri"/>
                <a:ea typeface="Calibri"/>
                <a:cs typeface="Times New Roman"/>
              </a:rPr>
              <a:t>Inspire and motivate members</a:t>
            </a:r>
            <a:endParaRPr lang="en-CA" sz="2400" dirty="0" smtClean="0">
              <a:effectLst/>
              <a:latin typeface="Calibri"/>
              <a:ea typeface="Calibri"/>
              <a:cs typeface="Times New Roman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Symbol"/>
              <a:buChar char=""/>
            </a:pPr>
            <a:r>
              <a:rPr lang="en-CA" sz="3200" dirty="0" smtClean="0">
                <a:effectLst/>
                <a:latin typeface="Calibri"/>
                <a:ea typeface="Calibri"/>
                <a:cs typeface="Times New Roman"/>
              </a:rPr>
              <a:t>To be judicious in the administration of the organization which is funded by members’ dues </a:t>
            </a:r>
            <a:endParaRPr lang="en-CA" sz="2400" dirty="0" smtClean="0">
              <a:effectLst/>
              <a:latin typeface="Calibri"/>
              <a:ea typeface="Calibri"/>
              <a:cs typeface="Times New Roman"/>
            </a:endParaRPr>
          </a:p>
          <a:p>
            <a:endParaRPr lang="en-CA" sz="3200" dirty="0" smtClean="0">
              <a:solidFill>
                <a:schemeClr val="bg1"/>
              </a:solidFill>
            </a:endParaRPr>
          </a:p>
          <a:p>
            <a:endParaRPr lang="en-CA" sz="3200" dirty="0" smtClean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767253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3607" y="5445224"/>
            <a:ext cx="1081815" cy="1124744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683568" y="980728"/>
            <a:ext cx="8208912" cy="62827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3200" b="1" dirty="0" smtClean="0">
                <a:solidFill>
                  <a:schemeClr val="bg1"/>
                </a:solidFill>
              </a:rPr>
              <a:t>Kiwanis’ Responsibilities to me as a Kiwanis Member – Continued</a:t>
            </a: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Symbol"/>
              <a:buChar char=""/>
            </a:pPr>
            <a:r>
              <a:rPr lang="en-CA" sz="3200" dirty="0" smtClean="0">
                <a:effectLst/>
                <a:latin typeface="Calibri"/>
                <a:ea typeface="Calibri"/>
                <a:cs typeface="Times New Roman"/>
              </a:rPr>
              <a:t>To publish and deliver an interesting and informative Kiwanis magazine on a regular basis</a:t>
            </a:r>
            <a:endParaRPr lang="en-CA" sz="2400" dirty="0" smtClean="0">
              <a:effectLst/>
              <a:latin typeface="Calibri"/>
              <a:ea typeface="Calibri"/>
              <a:cs typeface="Times New Roman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Symbol"/>
              <a:buChar char=""/>
            </a:pPr>
            <a:r>
              <a:rPr lang="en-CA" sz="3200" dirty="0" smtClean="0">
                <a:effectLst/>
                <a:latin typeface="Calibri"/>
                <a:ea typeface="Calibri"/>
                <a:cs typeface="Times New Roman"/>
              </a:rPr>
              <a:t>To maintain an up to date, informative and user friendly website</a:t>
            </a:r>
            <a:endParaRPr lang="en-CA" sz="2400" dirty="0" smtClean="0">
              <a:effectLst/>
              <a:latin typeface="Calibri"/>
              <a:ea typeface="Calibri"/>
              <a:cs typeface="Times New Roman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Symbol"/>
              <a:buChar char=""/>
            </a:pPr>
            <a:r>
              <a:rPr lang="en-CA" sz="3200" dirty="0" smtClean="0">
                <a:effectLst/>
                <a:latin typeface="Calibri"/>
                <a:ea typeface="Calibri"/>
                <a:cs typeface="Times New Roman"/>
              </a:rPr>
              <a:t>To provide leadership opportunities for the    </a:t>
            </a: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en-CA" sz="3200" dirty="0">
                <a:latin typeface="Calibri"/>
                <a:ea typeface="Calibri"/>
                <a:cs typeface="Times New Roman"/>
              </a:rPr>
              <a:t> </a:t>
            </a:r>
            <a:r>
              <a:rPr lang="en-CA" sz="3200" dirty="0" smtClean="0">
                <a:latin typeface="Calibri"/>
                <a:ea typeface="Calibri"/>
                <a:cs typeface="Times New Roman"/>
              </a:rPr>
              <a:t>                </a:t>
            </a:r>
            <a:r>
              <a:rPr lang="en-CA" sz="3200" dirty="0" smtClean="0">
                <a:effectLst/>
                <a:latin typeface="Calibri"/>
                <a:ea typeface="Calibri"/>
                <a:cs typeface="Times New Roman"/>
              </a:rPr>
              <a:t>members </a:t>
            </a:r>
            <a:endParaRPr lang="en-CA" sz="2400" dirty="0" smtClean="0">
              <a:effectLst/>
              <a:latin typeface="Calibri"/>
              <a:ea typeface="Calibri"/>
              <a:cs typeface="Times New Roman"/>
            </a:endParaRPr>
          </a:p>
          <a:p>
            <a:endParaRPr lang="en-CA" sz="3200" dirty="0" smtClean="0">
              <a:solidFill>
                <a:schemeClr val="bg1"/>
              </a:solidFill>
            </a:endParaRPr>
          </a:p>
          <a:p>
            <a:endParaRPr lang="en-CA" sz="3200" dirty="0" smtClean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18132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3607" y="5445224"/>
            <a:ext cx="1081815" cy="1124744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683568" y="980728"/>
            <a:ext cx="8208912" cy="44555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3200" b="1" dirty="0" smtClean="0">
                <a:solidFill>
                  <a:schemeClr val="bg1"/>
                </a:solidFill>
              </a:rPr>
              <a:t>Kiwanis’ Responsibilities to me as a Kiwanis Member – Continued</a:t>
            </a: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Symbol"/>
              <a:buChar char=""/>
            </a:pPr>
            <a:r>
              <a:rPr lang="en-CA" sz="3200" dirty="0" smtClean="0">
                <a:effectLst/>
                <a:latin typeface="Calibri"/>
                <a:ea typeface="Calibri"/>
                <a:cs typeface="Times New Roman"/>
              </a:rPr>
              <a:t>To promote personal growth and development for the members</a:t>
            </a:r>
            <a:endParaRPr lang="en-CA" sz="2400" dirty="0" smtClean="0">
              <a:effectLst/>
              <a:latin typeface="Calibri"/>
              <a:ea typeface="Calibri"/>
              <a:cs typeface="Times New Roman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Symbol"/>
              <a:buChar char=""/>
            </a:pPr>
            <a:r>
              <a:rPr lang="en-CA" sz="3200" dirty="0" smtClean="0">
                <a:effectLst/>
                <a:latin typeface="Calibri"/>
                <a:ea typeface="Calibri"/>
                <a:cs typeface="Times New Roman"/>
              </a:rPr>
              <a:t>To present a positive perspective on volunteering that is both local and worldwide</a:t>
            </a:r>
            <a:endParaRPr lang="en-CA" sz="2400" dirty="0" smtClean="0">
              <a:effectLst/>
              <a:latin typeface="Calibri"/>
              <a:ea typeface="Calibri"/>
              <a:cs typeface="Times New Roman"/>
            </a:endParaRPr>
          </a:p>
          <a:p>
            <a:endParaRPr lang="en-CA" sz="3200" dirty="0" smtClean="0">
              <a:solidFill>
                <a:schemeClr val="bg1"/>
              </a:solidFill>
            </a:endParaRPr>
          </a:p>
          <a:p>
            <a:endParaRPr lang="en-CA" sz="3200" dirty="0" smtClean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12412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3607" y="5445224"/>
            <a:ext cx="1081815" cy="1124744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467544" y="980728"/>
            <a:ext cx="8208912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5400" dirty="0" smtClean="0">
                <a:solidFill>
                  <a:schemeClr val="bg1"/>
                </a:solidFill>
              </a:rPr>
              <a:t>Are </a:t>
            </a:r>
            <a:r>
              <a:rPr lang="en-CA" sz="5400" b="1" u="sng" dirty="0" smtClean="0">
                <a:solidFill>
                  <a:schemeClr val="bg1"/>
                </a:solidFill>
              </a:rPr>
              <a:t>you</a:t>
            </a:r>
            <a:r>
              <a:rPr lang="en-CA" sz="5400" dirty="0" smtClean="0">
                <a:solidFill>
                  <a:schemeClr val="bg1"/>
                </a:solidFill>
              </a:rPr>
              <a:t> a Kiwanis member or are you a </a:t>
            </a:r>
            <a:r>
              <a:rPr lang="en-CA" sz="5400" b="1" dirty="0" smtClean="0">
                <a:solidFill>
                  <a:schemeClr val="bg1"/>
                </a:solidFill>
              </a:rPr>
              <a:t>Kiwanian?</a:t>
            </a:r>
          </a:p>
          <a:p>
            <a:r>
              <a:rPr lang="en-CA" sz="3200" dirty="0"/>
              <a:t>“Find something that you are passionate about in making a difference and you’ll find a waiting kinship of people willing to unite for the cause.” </a:t>
            </a:r>
            <a:br>
              <a:rPr lang="en-CA" sz="3200" dirty="0"/>
            </a:br>
            <a:r>
              <a:rPr lang="en-CA" sz="3200" dirty="0"/>
              <a:t>― </a:t>
            </a:r>
            <a:r>
              <a:rPr lang="en-CA" sz="3200" dirty="0">
                <a:hlinkClick r:id="rId4"/>
              </a:rPr>
              <a:t>Wes Adamson</a:t>
            </a:r>
            <a:endParaRPr lang="en-CA" sz="3200" dirty="0" smtClean="0">
              <a:solidFill>
                <a:schemeClr val="bg1"/>
              </a:solidFill>
            </a:endParaRPr>
          </a:p>
          <a:p>
            <a:endParaRPr lang="en-CA" sz="3200" dirty="0" smtClean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905497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3607" y="5445224"/>
            <a:ext cx="1081815" cy="1124744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683568" y="980728"/>
            <a:ext cx="7848872" cy="4603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3200" b="1" dirty="0" smtClean="0">
                <a:solidFill>
                  <a:schemeClr val="bg1"/>
                </a:solidFill>
              </a:rPr>
              <a:t>As a Kiwanis Member – </a:t>
            </a: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Symbol"/>
              <a:buChar char=""/>
            </a:pPr>
            <a:r>
              <a:rPr lang="en-CA" sz="3200" dirty="0" smtClean="0">
                <a:effectLst/>
                <a:latin typeface="Calibri"/>
                <a:ea typeface="Calibri"/>
                <a:cs typeface="Times New Roman"/>
              </a:rPr>
              <a:t>Regular attendance at meetings (75% attendance as a personal goal)</a:t>
            </a:r>
            <a:endParaRPr lang="en-CA" sz="2400" dirty="0" smtClean="0">
              <a:effectLst/>
              <a:latin typeface="Calibri"/>
              <a:ea typeface="Calibri"/>
              <a:cs typeface="Times New Roman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Symbol"/>
              <a:buChar char=""/>
            </a:pPr>
            <a:r>
              <a:rPr lang="en-CA" sz="3200" dirty="0" smtClean="0">
                <a:effectLst/>
                <a:latin typeface="Calibri"/>
                <a:ea typeface="Calibri"/>
                <a:cs typeface="Times New Roman"/>
              </a:rPr>
              <a:t>Commit to some personal time to the club’s community support activities</a:t>
            </a:r>
            <a:endParaRPr lang="en-CA" sz="2400" dirty="0" smtClean="0">
              <a:effectLst/>
              <a:latin typeface="Calibri"/>
              <a:ea typeface="Calibri"/>
              <a:cs typeface="Times New Roman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Symbol"/>
              <a:buChar char=""/>
            </a:pPr>
            <a:r>
              <a:rPr lang="en-CA" sz="3200" dirty="0" smtClean="0">
                <a:effectLst/>
                <a:latin typeface="Calibri"/>
                <a:ea typeface="Calibri"/>
                <a:cs typeface="Times New Roman"/>
              </a:rPr>
              <a:t>Acceptance of full responsibility inherent in any office to which you are elected</a:t>
            </a:r>
            <a:endParaRPr lang="en-CA" sz="2400" dirty="0" smtClean="0">
              <a:effectLst/>
              <a:latin typeface="Calibri"/>
              <a:ea typeface="Calibri"/>
              <a:cs typeface="Times New Roman"/>
            </a:endParaRPr>
          </a:p>
          <a:p>
            <a:endParaRPr lang="en-CA" sz="3200" dirty="0" smtClean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16244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3607" y="5445224"/>
            <a:ext cx="1081815" cy="1124744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683568" y="980728"/>
            <a:ext cx="7848872" cy="51696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3200" b="1" dirty="0" smtClean="0">
                <a:solidFill>
                  <a:schemeClr val="bg1"/>
                </a:solidFill>
              </a:rPr>
              <a:t>As a Kiwanis Member –</a:t>
            </a:r>
            <a:r>
              <a:rPr lang="en-CA" sz="3200" dirty="0" smtClean="0">
                <a:solidFill>
                  <a:schemeClr val="bg1"/>
                </a:solidFill>
              </a:rPr>
              <a:t> </a:t>
            </a:r>
            <a:r>
              <a:rPr lang="en-CA" sz="3200" b="1" dirty="0" smtClean="0">
                <a:solidFill>
                  <a:schemeClr val="bg1"/>
                </a:solidFill>
              </a:rPr>
              <a:t>Continued</a:t>
            </a: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Symbol"/>
              <a:buChar char=""/>
            </a:pPr>
            <a:r>
              <a:rPr lang="en-CA" sz="3200" dirty="0" smtClean="0">
                <a:effectLst/>
                <a:latin typeface="Calibri"/>
                <a:ea typeface="Calibri"/>
                <a:cs typeface="Times New Roman"/>
              </a:rPr>
              <a:t>Each member to have a personal goal of inviting at least one guest to a membership meeting per year and sponsor membership when appropriate</a:t>
            </a:r>
            <a:endParaRPr lang="en-CA" sz="2400" dirty="0" smtClean="0">
              <a:effectLst/>
              <a:latin typeface="Calibri"/>
              <a:ea typeface="Calibri"/>
              <a:cs typeface="Times New Roman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Symbol"/>
              <a:buChar char=""/>
            </a:pPr>
            <a:r>
              <a:rPr lang="en-CA" sz="3200" dirty="0" smtClean="0">
                <a:effectLst/>
                <a:latin typeface="Calibri"/>
                <a:ea typeface="Calibri"/>
                <a:cs typeface="Times New Roman"/>
              </a:rPr>
              <a:t>If sponsoring a new member, be active in the education of that member about Kiwanis</a:t>
            </a:r>
            <a:endParaRPr lang="en-CA" sz="2400" dirty="0" smtClean="0">
              <a:effectLst/>
              <a:latin typeface="Calibri"/>
              <a:ea typeface="Calibri"/>
              <a:cs typeface="Times New Roman"/>
            </a:endParaRPr>
          </a:p>
          <a:p>
            <a:endParaRPr lang="en-CA" sz="3200" dirty="0" smtClean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517927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3607" y="5445224"/>
            <a:ext cx="1081815" cy="1124744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683568" y="980728"/>
            <a:ext cx="8208912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3200" b="1" dirty="0" smtClean="0">
                <a:solidFill>
                  <a:schemeClr val="bg1"/>
                </a:solidFill>
              </a:rPr>
              <a:t>As a Kiwanis Member – Continued</a:t>
            </a: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Symbol"/>
              <a:buChar char=""/>
            </a:pPr>
            <a:r>
              <a:rPr lang="en-CA" sz="3200" dirty="0" smtClean="0">
                <a:effectLst/>
                <a:latin typeface="Calibri"/>
                <a:ea typeface="Calibri"/>
                <a:cs typeface="Times New Roman"/>
              </a:rPr>
              <a:t>Personal support of your Kiwanis Division, District and International goals and activities such as attending Divisional Council meetings, Regional meetings, District and/or International </a:t>
            </a:r>
            <a:r>
              <a:rPr lang="en-CA" sz="3200" dirty="0" smtClean="0">
                <a:effectLst/>
                <a:latin typeface="Calibri"/>
                <a:ea typeface="Calibri"/>
                <a:cs typeface="Times New Roman"/>
              </a:rPr>
              <a:t>Conventions</a:t>
            </a:r>
            <a:endParaRPr lang="en-CA" sz="2400" dirty="0" smtClean="0">
              <a:effectLst/>
              <a:latin typeface="Calibri"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1664548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3607" y="5445224"/>
            <a:ext cx="1081815" cy="1124744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683568" y="980728"/>
            <a:ext cx="8208912" cy="54661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3200" b="1" dirty="0" smtClean="0">
                <a:solidFill>
                  <a:schemeClr val="bg1"/>
                </a:solidFill>
              </a:rPr>
              <a:t>As a Kiwanis Member – Continued</a:t>
            </a:r>
          </a:p>
          <a:p>
            <a:pPr marL="342900" indent="-342900">
              <a:lnSpc>
                <a:spcPct val="115000"/>
              </a:lnSpc>
              <a:buFont typeface="Symbol"/>
              <a:buChar char=""/>
            </a:pPr>
            <a:r>
              <a:rPr lang="en-CA" sz="2800" dirty="0">
                <a:latin typeface="Calibri" panose="020F0502020204030204" pitchFamily="34" charset="0"/>
              </a:rPr>
              <a:t>Be aware that the District has developed a Strategic Plan based on 4 key elements – Growth, Membership and Retention, Education, Visibility and Finance and understand that this will be an evolving process used to guide us into the future</a:t>
            </a: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Symbol"/>
              <a:buChar char=""/>
            </a:pPr>
            <a:r>
              <a:rPr lang="en-CA" sz="2800" dirty="0" smtClean="0">
                <a:effectLst/>
                <a:latin typeface="Calibri"/>
                <a:ea typeface="Calibri"/>
                <a:cs typeface="Times New Roman"/>
              </a:rPr>
              <a:t>Prompt </a:t>
            </a:r>
            <a:r>
              <a:rPr lang="en-CA" sz="2800" dirty="0" smtClean="0">
                <a:effectLst/>
                <a:latin typeface="Calibri"/>
                <a:ea typeface="Calibri"/>
                <a:cs typeface="Times New Roman"/>
              </a:rPr>
              <a:t>payment of club membership dues either monthly or yearly so that KI and District dues can be paid in full by December of each </a:t>
            </a:r>
            <a:r>
              <a:rPr lang="en-CA" sz="2800" dirty="0" smtClean="0">
                <a:effectLst/>
                <a:latin typeface="Calibri"/>
                <a:ea typeface="Calibri"/>
                <a:cs typeface="Times New Roman"/>
              </a:rPr>
              <a:t>year</a:t>
            </a: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Symbol"/>
              <a:buChar char=""/>
            </a:pPr>
            <a:endParaRPr lang="en-CA" sz="2400" dirty="0" smtClean="0">
              <a:effectLst/>
              <a:latin typeface="Calibri"/>
              <a:ea typeface="Calibri"/>
              <a:cs typeface="Times New Roman"/>
            </a:endParaRPr>
          </a:p>
          <a:p>
            <a:endParaRPr lang="en-CA" sz="3200" dirty="0" smtClean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57621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3607" y="5445224"/>
            <a:ext cx="1081815" cy="1124744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611560" y="966216"/>
            <a:ext cx="8208912" cy="51696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3200" b="1" dirty="0" smtClean="0">
                <a:solidFill>
                  <a:schemeClr val="bg1"/>
                </a:solidFill>
              </a:rPr>
              <a:t>As a Kiwanis Member – Continued</a:t>
            </a: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Symbol"/>
              <a:buChar char=""/>
            </a:pPr>
            <a:r>
              <a:rPr lang="en-CA" sz="3200" dirty="0">
                <a:latin typeface="Calibri"/>
                <a:ea typeface="Calibri"/>
                <a:cs typeface="Times New Roman"/>
              </a:rPr>
              <a:t>Get to know your fellow club members</a:t>
            </a:r>
            <a:endParaRPr lang="en-CA" sz="2400" dirty="0">
              <a:latin typeface="Calibri"/>
              <a:ea typeface="Calibri"/>
              <a:cs typeface="Times New Roman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Symbol"/>
              <a:buChar char=""/>
            </a:pPr>
            <a:r>
              <a:rPr lang="en-CA" sz="3200" dirty="0">
                <a:latin typeface="Calibri"/>
                <a:ea typeface="Calibri"/>
                <a:cs typeface="Times New Roman"/>
              </a:rPr>
              <a:t>Always wear your name tag at meetings and events</a:t>
            </a:r>
            <a:endParaRPr lang="en-CA" sz="2400" dirty="0">
              <a:latin typeface="Calibri"/>
              <a:ea typeface="Calibri"/>
              <a:cs typeface="Times New Roman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Symbol"/>
              <a:buChar char=""/>
            </a:pPr>
            <a:r>
              <a:rPr lang="en-CA" sz="3200" dirty="0" smtClean="0">
                <a:effectLst/>
                <a:latin typeface="Calibri"/>
                <a:ea typeface="Calibri"/>
                <a:cs typeface="Times New Roman"/>
              </a:rPr>
              <a:t>Wear </a:t>
            </a:r>
            <a:r>
              <a:rPr lang="en-CA" sz="3200" dirty="0" smtClean="0">
                <a:effectLst/>
                <a:latin typeface="Calibri"/>
                <a:ea typeface="Calibri"/>
                <a:cs typeface="Times New Roman"/>
              </a:rPr>
              <a:t>Kiwanis branded clothing to all club projects and whenever possible</a:t>
            </a:r>
            <a:endParaRPr lang="en-CA" sz="2400" dirty="0" smtClean="0">
              <a:effectLst/>
              <a:latin typeface="Calibri"/>
              <a:ea typeface="Calibri"/>
              <a:cs typeface="Times New Roman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Symbol"/>
              <a:buChar char=""/>
            </a:pPr>
            <a:r>
              <a:rPr lang="en-CA" sz="3200" dirty="0" smtClean="0">
                <a:effectLst/>
                <a:latin typeface="Calibri"/>
                <a:ea typeface="Calibri"/>
                <a:cs typeface="Times New Roman"/>
              </a:rPr>
              <a:t>Spread the word about Kiwanis to family and friends</a:t>
            </a:r>
          </a:p>
          <a:p>
            <a:endParaRPr lang="en-CA" sz="3200" dirty="0" smtClean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001479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3607" y="5445224"/>
            <a:ext cx="1081815" cy="1124744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685960" y="980728"/>
            <a:ext cx="8134512" cy="53122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3200" b="1" dirty="0">
                <a:solidFill>
                  <a:schemeClr val="bg1"/>
                </a:solidFill>
              </a:rPr>
              <a:t>As a Kiwanis Member – Continued</a:t>
            </a: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Symbol"/>
              <a:buChar char=""/>
            </a:pPr>
            <a:r>
              <a:rPr lang="en-CA" sz="3200" dirty="0">
                <a:latin typeface="Calibri" panose="020F0502020204030204" pitchFamily="34" charset="0"/>
              </a:rPr>
              <a:t>Be committed to, support and participate with the building of new clubs where possible (Kiwanis Clubs, Circle K, Key Club, Builders </a:t>
            </a:r>
            <a:r>
              <a:rPr lang="en-CA" sz="3200" dirty="0" smtClean="0">
                <a:latin typeface="Calibri" panose="020F0502020204030204" pitchFamily="34" charset="0"/>
              </a:rPr>
              <a:t>Club</a:t>
            </a:r>
            <a:r>
              <a:rPr lang="en-CA" sz="3200" dirty="0">
                <a:latin typeface="Calibri" panose="020F0502020204030204" pitchFamily="34" charset="0"/>
              </a:rPr>
              <a:t>, Aktion Club and K-Kids)</a:t>
            </a:r>
            <a:endParaRPr lang="en-CA" sz="3200" dirty="0">
              <a:latin typeface="Calibri" panose="020F0502020204030204" pitchFamily="34" charset="0"/>
              <a:ea typeface="Calibri"/>
              <a:cs typeface="Times New Roman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CA" sz="3200" dirty="0" smtClean="0">
                <a:latin typeface="Calibri" panose="020F0502020204030204" pitchFamily="34" charset="0"/>
              </a:rPr>
              <a:t>Sponsor </a:t>
            </a:r>
            <a:r>
              <a:rPr lang="en-CA" sz="3200" dirty="0" smtClean="0">
                <a:latin typeface="Calibri" panose="020F0502020204030204" pitchFamily="34" charset="0"/>
              </a:rPr>
              <a:t>Kiwanis branded Programs in your </a:t>
            </a:r>
            <a:r>
              <a:rPr lang="en-CA" sz="3200" dirty="0" smtClean="0">
                <a:latin typeface="Calibri" panose="020F0502020204030204" pitchFamily="34" charset="0"/>
              </a:rPr>
              <a:t>division, show support and participate when able </a:t>
            </a:r>
            <a:r>
              <a:rPr lang="en-CA" sz="3200" dirty="0" smtClean="0">
                <a:latin typeface="Calibri" panose="020F0502020204030204" pitchFamily="34" charset="0"/>
              </a:rPr>
              <a:t>(Terrific Kids, Bringing </a:t>
            </a:r>
            <a:r>
              <a:rPr lang="en-CA" sz="3200" dirty="0" smtClean="0">
                <a:latin typeface="Calibri" panose="020F0502020204030204" pitchFamily="34" charset="0"/>
              </a:rPr>
              <a:t>Up Grades, Read             </a:t>
            </a:r>
            <a:endParaRPr lang="en-CA" sz="3200" dirty="0">
              <a:latin typeface="Calibri" panose="020F0502020204030204" pitchFamily="34" charset="0"/>
            </a:endParaRPr>
          </a:p>
          <a:p>
            <a:r>
              <a:rPr lang="en-CA" sz="3200" dirty="0" smtClean="0">
                <a:latin typeface="Calibri" panose="020F0502020204030204" pitchFamily="34" charset="0"/>
              </a:rPr>
              <a:t>               </a:t>
            </a:r>
            <a:r>
              <a:rPr lang="en-CA" sz="3200" dirty="0" smtClean="0">
                <a:latin typeface="Calibri" panose="020F0502020204030204" pitchFamily="34" charset="0"/>
              </a:rPr>
              <a:t>Around the World)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CA" sz="3200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643583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3607" y="5445224"/>
            <a:ext cx="1081815" cy="1124744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683568" y="980728"/>
            <a:ext cx="8208912" cy="51696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3200" b="1" dirty="0" smtClean="0">
                <a:solidFill>
                  <a:schemeClr val="bg1"/>
                </a:solidFill>
              </a:rPr>
              <a:t>As a Kiwanis Member – Continued</a:t>
            </a:r>
          </a:p>
          <a:p>
            <a:pPr marL="342900" indent="-342900">
              <a:lnSpc>
                <a:spcPct val="115000"/>
              </a:lnSpc>
              <a:buFont typeface="Symbol"/>
              <a:buChar char=""/>
            </a:pPr>
            <a:r>
              <a:rPr lang="en-CA" sz="3200" dirty="0">
                <a:latin typeface="Calibri"/>
                <a:ea typeface="Calibri"/>
                <a:cs typeface="Times New Roman"/>
              </a:rPr>
              <a:t>Share an opportunity that may be of interest to your club members</a:t>
            </a:r>
            <a:endParaRPr lang="en-CA" sz="2400" dirty="0">
              <a:latin typeface="Calibri"/>
              <a:ea typeface="Calibri"/>
              <a:cs typeface="Times New Roman"/>
            </a:endParaRPr>
          </a:p>
          <a:p>
            <a:pPr marL="342900" indent="-342900">
              <a:lnSpc>
                <a:spcPct val="115000"/>
              </a:lnSpc>
              <a:buFont typeface="Symbol"/>
              <a:buChar char=""/>
            </a:pPr>
            <a:r>
              <a:rPr lang="en-CA" sz="3200" dirty="0" smtClean="0">
                <a:latin typeface="Calibri"/>
                <a:ea typeface="Calibri"/>
                <a:cs typeface="Times New Roman"/>
              </a:rPr>
              <a:t>Participate </a:t>
            </a:r>
            <a:r>
              <a:rPr lang="en-CA" sz="3200" dirty="0">
                <a:latin typeface="Calibri"/>
                <a:ea typeface="Calibri"/>
                <a:cs typeface="Times New Roman"/>
              </a:rPr>
              <a:t>in family oriented and social events such as Family Day so that we can get to know our members in another sphere</a:t>
            </a:r>
            <a:endParaRPr lang="en-CA" sz="2400" dirty="0">
              <a:latin typeface="Calibri"/>
              <a:ea typeface="Calibri"/>
              <a:cs typeface="Times New Roman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Symbol"/>
              <a:buChar char=""/>
            </a:pPr>
            <a:r>
              <a:rPr lang="en-CA" sz="3200" dirty="0" smtClean="0">
                <a:effectLst/>
                <a:latin typeface="Calibri"/>
                <a:ea typeface="Calibri"/>
                <a:cs typeface="Times New Roman"/>
              </a:rPr>
              <a:t>Get involved in activities for Kiwanis One Day</a:t>
            </a:r>
            <a:endParaRPr lang="en-CA" sz="2400" dirty="0" smtClean="0">
              <a:effectLst/>
              <a:latin typeface="Calibri"/>
              <a:ea typeface="Calibri"/>
              <a:cs typeface="Times New Roman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Symbol"/>
              <a:buChar char=""/>
            </a:pPr>
            <a:r>
              <a:rPr lang="en-CA" sz="3200" dirty="0">
                <a:latin typeface="Calibri"/>
                <a:ea typeface="Calibri"/>
                <a:cs typeface="Times New Roman"/>
              </a:rPr>
              <a:t>B</a:t>
            </a:r>
            <a:r>
              <a:rPr lang="en-CA" sz="3200" dirty="0" smtClean="0">
                <a:effectLst/>
                <a:latin typeface="Calibri"/>
                <a:ea typeface="Calibri"/>
                <a:cs typeface="Times New Roman"/>
              </a:rPr>
              <a:t>e guided by the 6 Objects of Kiwanis</a:t>
            </a:r>
            <a:endParaRPr lang="en-CA" sz="2400" dirty="0" smtClean="0">
              <a:effectLst/>
              <a:latin typeface="Calibri"/>
              <a:ea typeface="Calibri"/>
              <a:cs typeface="Times New Roman"/>
            </a:endParaRPr>
          </a:p>
          <a:p>
            <a:endParaRPr lang="en-CA" sz="3200" dirty="0" smtClean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01787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3607" y="5445224"/>
            <a:ext cx="1081815" cy="1124744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683568" y="980728"/>
            <a:ext cx="8208912" cy="55881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3200" b="1" dirty="0" smtClean="0">
                <a:solidFill>
                  <a:schemeClr val="bg1"/>
                </a:solidFill>
              </a:rPr>
              <a:t>Kiwanis’ Responsibilities to me as a Kiwanis Member – </a:t>
            </a: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Symbol"/>
              <a:buChar char=""/>
            </a:pPr>
            <a:r>
              <a:rPr lang="en-CA" sz="3200" dirty="0" smtClean="0">
                <a:effectLst/>
                <a:latin typeface="Calibri"/>
                <a:ea typeface="Calibri"/>
                <a:cs typeface="Times New Roman"/>
              </a:rPr>
              <a:t>Ensure a meaningful induction ceremony </a:t>
            </a:r>
            <a:endParaRPr lang="en-CA" sz="2400" dirty="0" smtClean="0">
              <a:effectLst/>
              <a:latin typeface="Calibri"/>
              <a:ea typeface="Calibri"/>
              <a:cs typeface="Times New Roman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Symbol"/>
              <a:buChar char=""/>
            </a:pPr>
            <a:r>
              <a:rPr lang="en-CA" sz="3200" dirty="0" smtClean="0">
                <a:effectLst/>
                <a:latin typeface="Calibri"/>
                <a:ea typeface="Calibri"/>
                <a:cs typeface="Times New Roman"/>
              </a:rPr>
              <a:t>Education on Kiwanis ideals at all levels</a:t>
            </a:r>
            <a:endParaRPr lang="en-CA" sz="2400" dirty="0" smtClean="0">
              <a:effectLst/>
              <a:latin typeface="Calibri"/>
              <a:ea typeface="Calibri"/>
              <a:cs typeface="Times New Roman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Symbol"/>
              <a:buChar char=""/>
            </a:pPr>
            <a:r>
              <a:rPr lang="en-CA" sz="3200" dirty="0" smtClean="0">
                <a:effectLst/>
                <a:latin typeface="Calibri"/>
                <a:ea typeface="Calibri"/>
                <a:cs typeface="Times New Roman"/>
              </a:rPr>
              <a:t>Opportunities to develop and foster new friendships</a:t>
            </a:r>
            <a:endParaRPr lang="en-CA" sz="2400" dirty="0" smtClean="0">
              <a:effectLst/>
              <a:latin typeface="Calibri"/>
              <a:ea typeface="Calibri"/>
              <a:cs typeface="Times New Roman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Symbol"/>
              <a:buChar char=""/>
            </a:pPr>
            <a:r>
              <a:rPr lang="en-CA" sz="3200" dirty="0" smtClean="0">
                <a:effectLst/>
                <a:latin typeface="Calibri"/>
                <a:ea typeface="Calibri"/>
                <a:cs typeface="Times New Roman"/>
              </a:rPr>
              <a:t>Opportunities to give service in your community</a:t>
            </a:r>
            <a:endParaRPr lang="en-CA" sz="2400" dirty="0" smtClean="0">
              <a:effectLst/>
              <a:latin typeface="Calibri"/>
              <a:ea typeface="Calibri"/>
              <a:cs typeface="Times New Roman"/>
            </a:endParaRPr>
          </a:p>
          <a:p>
            <a:endParaRPr lang="en-CA" sz="3200" dirty="0" smtClean="0">
              <a:solidFill>
                <a:schemeClr val="bg1"/>
              </a:solidFill>
            </a:endParaRPr>
          </a:p>
          <a:p>
            <a:endParaRPr lang="en-CA" sz="3200" dirty="0" smtClean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58836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aveform">
  <a:themeElements>
    <a:clrScheme name="Waveform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Waveform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aveform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73</TotalTime>
  <Words>578</Words>
  <Application>Microsoft Office PowerPoint</Application>
  <PresentationFormat>On-screen Show (4:3)</PresentationFormat>
  <Paragraphs>59</Paragraphs>
  <Slides>13</Slides>
  <Notes>13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Waveform</vt:lpstr>
      <vt:lpstr>What are My Responsibilities to Kiwanis; What are Kiwanis’ Responsibilities to me?  Education Leadership Module – January 2014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What are My Responsibilities to Kiwanis; What are Kiwanis’ Responsibilities to me? Education Leadership Module – January 2014</dc:title>
  <dc:creator>Owner</dc:creator>
  <cp:lastModifiedBy>Owner</cp:lastModifiedBy>
  <cp:revision>13</cp:revision>
  <dcterms:created xsi:type="dcterms:W3CDTF">2013-12-02T16:06:42Z</dcterms:created>
  <dcterms:modified xsi:type="dcterms:W3CDTF">2013-12-15T17:45:41Z</dcterms:modified>
</cp:coreProperties>
</file>